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35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5" r:id="rId13"/>
    <p:sldId id="338" r:id="rId14"/>
    <p:sldId id="295" r:id="rId15"/>
    <p:sldId id="323" r:id="rId16"/>
    <p:sldId id="351" r:id="rId17"/>
    <p:sldId id="353" r:id="rId18"/>
    <p:sldId id="354" r:id="rId19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33"/>
    <a:srgbClr val="FF0000"/>
    <a:srgbClr val="007635"/>
    <a:srgbClr val="006600"/>
    <a:srgbClr val="003399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08" autoAdjust="0"/>
    <p:restoredTop sz="94671" autoAdjust="0"/>
  </p:normalViewPr>
  <p:slideViewPr>
    <p:cSldViewPr snapToGrid="0">
      <p:cViewPr>
        <p:scale>
          <a:sx n="100" d="100"/>
          <a:sy n="100" d="100"/>
        </p:scale>
        <p:origin x="-194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3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defTabSz="912813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b" anchorCtr="0" compatLnSpc="1">
            <a:prstTxWarp prst="textNoShape">
              <a:avLst/>
            </a:prstTxWarp>
          </a:bodyPr>
          <a:lstStyle>
            <a:lvl1pPr defTabSz="912813">
              <a:defRPr sz="12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0" tIns="45690" rIns="91380" bIns="45690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/>
            </a:lvl1pPr>
          </a:lstStyle>
          <a:p>
            <a:pPr>
              <a:defRPr/>
            </a:pPr>
            <a:fld id="{7314B10A-F821-490F-8283-92FE90D647D9}" type="slidenum">
              <a:rPr 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/>
            </a:lvl1pPr>
          </a:lstStyle>
          <a:p>
            <a:pPr>
              <a:defRPr/>
            </a:pPr>
            <a:fld id="{672F3CF6-8DC6-4CE3-AD6E-63B28A0A6724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08" tIns="46054" rIns="92108" bIns="46054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 smtClean="0"/>
            </a:lvl1pPr>
          </a:lstStyle>
          <a:p>
            <a:pPr>
              <a:defRPr/>
            </a:pPr>
            <a:fld id="{3134370C-AA84-43A1-8F4D-F0180BC5F68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3994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014FBD-948C-4D5F-90B6-7591A00CDD39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6673EF-B0FD-4F84-A1D2-A169B1D82E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82CA-5164-4881-BB01-85510549E408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16A13-01DE-46F4-A3F9-DC53CB00F367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E33C-AF96-443B-A06E-EF6FB4CB2B20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C5DA-9440-4DBE-87E6-B21DD1460E4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B659-12C9-466F-B5C6-0903CF026713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FC99C-8476-4FDC-8D45-95FAA8C3500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6BEEA-AF1D-4066-B8F5-36C631D33B72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4355-DE37-47EE-BA6D-5DB060545D9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1FC0F-DF5D-4279-AD70-4930BD498CA1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6C08-9F64-4C5C-9382-9C65643337B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1912-75FA-449A-83A0-E2D79EE7C51F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94B0-AF79-475D-AEF6-FC4D1C3B71B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70C1-F488-4AF7-8723-1363F7EC9762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68C4-2B63-4D85-881C-F28FB5B8C2F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8FAE-0AC1-4F21-B2D9-3E3B277E1F21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8C77A-A5D9-403C-93F1-ECBC2B088761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1D56-6F65-4AB9-89CF-F04EB754758E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CD21-C16C-49D5-AE73-A0C2E658250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ADB40-66E7-4B5E-806D-7C258DD1F547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26510-711A-4250-99FE-2095D04DF75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891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133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AFD997ED-9BF5-406B-9C38-4D5C687D8F3B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389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2B840D6-E7AC-4C9B-99DB-F353DB69702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VN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76200"/>
            <a:ext cx="132080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228600" y="3048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</a:rPr>
              <a:t>Міністерство освіти і науки України</a:t>
            </a:r>
            <a:br>
              <a:rPr lang="uk-UA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</a:rPr>
              <a:t>Вінницький національний технічний університет</a:t>
            </a:r>
            <a:br>
              <a:rPr lang="uk-UA" b="1" dirty="0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uk-UA" b="1" dirty="0" smtClean="0">
                <a:solidFill>
                  <a:srgbClr val="006600"/>
                </a:solidFill>
                <a:latin typeface="Times New Roman" pitchFamily="18" charset="0"/>
              </a:rPr>
              <a:t>Факультет будівництва, цивільної та екологічної інженерії</a:t>
            </a:r>
            <a:r>
              <a:rPr lang="uk-UA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uk-UA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КАФЕДРА ЕКОЛОГІЇ, ХІМІЇ ТА ТЕХНОЛОГІЙ ЗАХИСТУ ДОВКІЛЛЯ</a:t>
            </a:r>
            <a:r>
              <a:rPr lang="en-US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uk-UA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4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uk-UA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uk-UA" sz="20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uk-UA" sz="20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uk-UA" sz="20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6" name="Рисунок 5" descr="simvol039+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1515" y="57150"/>
            <a:ext cx="1393204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0"/>
            <a:ext cx="8001000" cy="4000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10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33375" y="640318"/>
            <a:ext cx="843915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Цікаве навчання: екскурсії та екологічні акції, ландшафтно-екологічна практика та експедиції </a:t>
            </a:r>
            <a:r>
              <a:rPr lang="uk-UA" sz="2200" b="1" dirty="0" err="1" smtClean="0">
                <a:solidFill>
                  <a:srgbClr val="990033"/>
                </a:solidFill>
                <a:latin typeface="+mj-lt"/>
              </a:rPr>
              <a:t>студентів–екологів</a:t>
            </a:r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 по рідному краю та зарубіжних країнах</a:t>
            </a:r>
          </a:p>
        </p:txBody>
      </p:sp>
      <p:pic>
        <p:nvPicPr>
          <p:cNvPr id="11" name="Рисунок 10" descr="DSC_0371.JPG"/>
          <p:cNvPicPr>
            <a:picLocks noChangeAspect="1"/>
          </p:cNvPicPr>
          <p:nvPr/>
        </p:nvPicPr>
        <p:blipFill>
          <a:blip r:embed="rId2" cstate="print"/>
          <a:srcRect l="5279" t="18239" r="27528" b="9972"/>
          <a:stretch>
            <a:fillRect/>
          </a:stretch>
        </p:blipFill>
        <p:spPr>
          <a:xfrm>
            <a:off x="161925" y="1724025"/>
            <a:ext cx="4859221" cy="3438524"/>
          </a:xfrm>
          <a:prstGeom prst="rect">
            <a:avLst/>
          </a:prstGeom>
        </p:spPr>
      </p:pic>
      <p:pic>
        <p:nvPicPr>
          <p:cNvPr id="8" name="Рисунок 7" descr="IMG_20190527_182008_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25" y="3400425"/>
            <a:ext cx="421640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0"/>
            <a:ext cx="8001000" cy="4000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Сучасні аудиторії та лабораторії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11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7" name="Picture 16" descr="IMG_20171114_150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890588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+++20160921_112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5342" y="877888"/>
            <a:ext cx="4505296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4038600"/>
            <a:ext cx="371501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lide0074_image1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3304839"/>
            <a:ext cx="2382857" cy="3188678"/>
          </a:xfrm>
          <a:prstGeom prst="rect">
            <a:avLst/>
          </a:prstGeom>
        </p:spPr>
      </p:pic>
      <p:pic>
        <p:nvPicPr>
          <p:cNvPr id="11" name="Рисунок 10" descr="slide0107_image069.jpg"/>
          <p:cNvPicPr>
            <a:picLocks noChangeAspect="1"/>
          </p:cNvPicPr>
          <p:nvPr/>
        </p:nvPicPr>
        <p:blipFill>
          <a:blip r:embed="rId6" cstate="print"/>
          <a:srcRect r="7165"/>
          <a:stretch>
            <a:fillRect/>
          </a:stretch>
        </p:blipFill>
        <p:spPr>
          <a:xfrm>
            <a:off x="5858965" y="4095750"/>
            <a:ext cx="2970710" cy="2401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-1"/>
            <a:ext cx="8001000" cy="13430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sz="2800" b="1" dirty="0" smtClean="0">
                <a:solidFill>
                  <a:schemeClr val="hlink"/>
                </a:solidFill>
              </a:rPr>
              <a:t>IT </a:t>
            </a:r>
            <a:r>
              <a:rPr lang="ru-RU" sz="2800" b="1" dirty="0" smtClean="0">
                <a:solidFill>
                  <a:schemeClr val="hlink"/>
                </a:solidFill>
              </a:rPr>
              <a:t>В ЕКОЛО</a:t>
            </a:r>
            <a:r>
              <a:rPr lang="uk-UA" sz="2800" b="1" dirty="0" err="1" smtClean="0">
                <a:solidFill>
                  <a:schemeClr val="hlink"/>
                </a:solidFill>
              </a:rPr>
              <a:t>ГІЇ</a:t>
            </a:r>
            <a:r>
              <a:rPr lang="uk-UA" sz="2800" b="1" dirty="0" smtClean="0">
                <a:solidFill>
                  <a:schemeClr val="hlink"/>
                </a:solidFill>
              </a:rPr>
              <a:t/>
            </a:r>
            <a:br>
              <a:rPr lang="uk-UA" sz="2800" b="1" dirty="0" smtClean="0">
                <a:solidFill>
                  <a:schemeClr val="hlink"/>
                </a:solidFill>
              </a:rPr>
            </a:br>
            <a:r>
              <a:rPr lang="uk-UA" sz="2800" b="1" dirty="0" smtClean="0">
                <a:solidFill>
                  <a:schemeClr val="hlink"/>
                </a:solidFill>
              </a:rPr>
              <a:t>Комп'ютеризовані </a:t>
            </a:r>
            <a:r>
              <a:rPr lang="uk-UA" sz="2800" b="1" dirty="0" err="1" smtClean="0">
                <a:solidFill>
                  <a:schemeClr val="hlink"/>
                </a:solidFill>
              </a:rPr>
              <a:t>геоінформаційні</a:t>
            </a:r>
            <a:r>
              <a:rPr lang="uk-UA" sz="2800" b="1" dirty="0" smtClean="0">
                <a:solidFill>
                  <a:schemeClr val="hlink"/>
                </a:solidFill>
              </a:rPr>
              <a:t> технології захисту довкілля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12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742" y="1364075"/>
            <a:ext cx="4401911" cy="2912649"/>
          </a:xfrm>
          <a:prstGeom prst="rect">
            <a:avLst/>
          </a:prstGeom>
        </p:spPr>
      </p:pic>
      <p:sp>
        <p:nvSpPr>
          <p:cNvPr id="11" name="Прямокутник 10"/>
          <p:cNvSpPr/>
          <p:nvPr/>
        </p:nvSpPr>
        <p:spPr>
          <a:xfrm>
            <a:off x="4651830" y="1571510"/>
            <a:ext cx="3693885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EO </a:t>
            </a:r>
            <a:r>
              <a:rPr lang="uk-UA" sz="2400" b="1" dirty="0" err="1" smtClean="0">
                <a:solidFill>
                  <a:srgbClr val="990033"/>
                </a:solidFill>
                <a:latin typeface="+mj-lt"/>
              </a:rPr>
              <a:t>browser</a:t>
            </a:r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uk-UA" sz="2400" dirty="0" smtClean="0">
                <a:latin typeface="+mj-lt"/>
              </a:rPr>
              <a:t>від Європейського космічного агентства</a:t>
            </a:r>
            <a:endParaRPr lang="uk-UA" sz="24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5881" y="3686629"/>
            <a:ext cx="5853948" cy="289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кутник 11"/>
          <p:cNvSpPr/>
          <p:nvPr/>
        </p:nvSpPr>
        <p:spPr>
          <a:xfrm>
            <a:off x="0" y="4858995"/>
            <a:ext cx="312057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Платформ</a:t>
            </a:r>
            <a:r>
              <a:rPr lang="ru-RU" sz="2400" b="1" dirty="0" smtClean="0">
                <a:solidFill>
                  <a:srgbClr val="990033"/>
                </a:solidFill>
                <a:latin typeface="+mj-lt"/>
              </a:rPr>
              <a:t>а </a:t>
            </a:r>
            <a:r>
              <a:rPr lang="lv-LV" sz="2400" b="1" dirty="0" smtClean="0">
                <a:solidFill>
                  <a:srgbClr val="990033"/>
                </a:solidFill>
                <a:latin typeface="+mj-lt"/>
              </a:rPr>
              <a:t>Giovanni (NASA)</a:t>
            </a:r>
            <a:endParaRPr lang="uk-UA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9550" y="123825"/>
            <a:ext cx="8839200" cy="10096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200" b="1" dirty="0" smtClean="0">
                <a:solidFill>
                  <a:schemeClr val="hlink"/>
                </a:solidFill>
              </a:rPr>
              <a:t>НАУКОВО-ДОСЛІДНИЙ ІНСТИТУТ </a:t>
            </a:r>
            <a:br>
              <a:rPr lang="uk-UA" sz="2200" b="1" dirty="0" smtClean="0">
                <a:solidFill>
                  <a:schemeClr val="hlink"/>
                </a:solidFill>
              </a:rPr>
            </a:br>
            <a:r>
              <a:rPr lang="ru-RU" sz="2200" b="1" dirty="0" smtClean="0">
                <a:solidFill>
                  <a:schemeClr val="hlink"/>
                </a:solidFill>
              </a:rPr>
              <a:t>ЕКОЛОГІЧНОГО ПРОЕКТУВАННЯ ТА ПРИРОДООХОРОННИХ ТЕХНОЛОГІЙ</a:t>
            </a:r>
            <a:endParaRPr lang="uk-UA" sz="2200" b="1" dirty="0" smtClean="0">
              <a:solidFill>
                <a:schemeClr val="hlink"/>
              </a:solidFill>
            </a:endParaRP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13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2219326" y="1400175"/>
            <a:ext cx="4514849" cy="43719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1. НДЛ спектрофотометрії природних середовищ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uk-UA" sz="2000" b="1" kern="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uk-UA" sz="2000" b="1" kern="0" dirty="0" smtClean="0">
                <a:solidFill>
                  <a:srgbClr val="0070C0"/>
                </a:solidFill>
                <a:latin typeface="+mj-lt"/>
              </a:rPr>
              <a:t>2. НДЛ технологічних процесів та синтезу напівпродуктів</a:t>
            </a:r>
          </a:p>
          <a:p>
            <a:endParaRPr lang="uk-UA" sz="2000" b="1" kern="0" dirty="0" smtClean="0">
              <a:solidFill>
                <a:srgbClr val="0070C0"/>
              </a:solidFill>
              <a:latin typeface="+mj-lt"/>
            </a:endParaRPr>
          </a:p>
          <a:p>
            <a:r>
              <a:rPr lang="uk-UA" sz="2000" b="1" kern="0" dirty="0" smtClean="0">
                <a:solidFill>
                  <a:srgbClr val="0070C0"/>
                </a:solidFill>
                <a:latin typeface="+mj-lt"/>
              </a:rPr>
              <a:t>3. НДЛ екологічних вимірювань та </a:t>
            </a:r>
            <a:r>
              <a:rPr lang="uk-UA" sz="2000" b="1" kern="0" dirty="0" err="1" smtClean="0">
                <a:solidFill>
                  <a:srgbClr val="0070C0"/>
                </a:solidFill>
                <a:latin typeface="+mj-lt"/>
              </a:rPr>
              <a:t>геоінформаційних</a:t>
            </a:r>
            <a:r>
              <a:rPr lang="uk-UA" sz="2000" b="1" kern="0" dirty="0" smtClean="0">
                <a:solidFill>
                  <a:srgbClr val="0070C0"/>
                </a:solidFill>
                <a:latin typeface="+mj-lt"/>
              </a:rPr>
              <a:t> технологій захисту довкілля</a:t>
            </a:r>
          </a:p>
          <a:p>
            <a:endParaRPr lang="uk-UA" sz="2000" b="1" kern="0" dirty="0" smtClean="0">
              <a:solidFill>
                <a:srgbClr val="0070C0"/>
              </a:solidFill>
              <a:latin typeface="+mj-lt"/>
            </a:endParaRPr>
          </a:p>
          <a:p>
            <a:r>
              <a:rPr lang="uk-UA" sz="2000" b="1" kern="0" dirty="0" smtClean="0">
                <a:solidFill>
                  <a:srgbClr val="0070C0"/>
                </a:solidFill>
                <a:latin typeface="+mj-lt"/>
              </a:rPr>
              <a:t>4. НДЛ екологічного проектування та </a:t>
            </a:r>
            <a:r>
              <a:rPr lang="uk-UA" sz="2000" b="1" kern="0" dirty="0" err="1" smtClean="0">
                <a:solidFill>
                  <a:srgbClr val="0070C0"/>
                </a:solidFill>
                <a:latin typeface="+mj-lt"/>
              </a:rPr>
              <a:t>рециклінгових</a:t>
            </a:r>
            <a:r>
              <a:rPr lang="uk-UA" sz="2000" b="1" kern="0" dirty="0" smtClean="0">
                <a:solidFill>
                  <a:srgbClr val="0070C0"/>
                </a:solidFill>
                <a:latin typeface="+mj-lt"/>
              </a:rPr>
              <a:t> технологій</a:t>
            </a:r>
          </a:p>
          <a:p>
            <a:endParaRPr lang="uk-UA" sz="2000" b="1" kern="0" dirty="0" smtClean="0">
              <a:solidFill>
                <a:srgbClr val="0070C0"/>
              </a:solidFill>
              <a:latin typeface="+mj-lt"/>
            </a:endParaRPr>
          </a:p>
          <a:p>
            <a:endParaRPr lang="uk-UA" sz="2000" b="1" kern="0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182" y="981075"/>
            <a:ext cx="1920000" cy="1440000"/>
          </a:xfrm>
          <a:prstGeom prst="rect">
            <a:avLst/>
          </a:prstGeom>
        </p:spPr>
      </p:pic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182" y="2389216"/>
            <a:ext cx="1918516" cy="1440000"/>
          </a:xfrm>
          <a:prstGeom prst="rect">
            <a:avLst/>
          </a:prstGeom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182" y="3818486"/>
            <a:ext cx="1917725" cy="1440000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5225415"/>
            <a:ext cx="1926761" cy="1440000"/>
          </a:xfrm>
          <a:prstGeom prst="rect">
            <a:avLst/>
          </a:prstGeom>
        </p:spPr>
      </p:pic>
      <p:pic>
        <p:nvPicPr>
          <p:cNvPr id="10" name="Рисунок 9" descr="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87267" y="1085850"/>
            <a:ext cx="1919329" cy="1440000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580" y="2517717"/>
            <a:ext cx="1923016" cy="1440000"/>
          </a:xfrm>
          <a:prstGeom prst="rect">
            <a:avLst/>
          </a:prstGeom>
        </p:spPr>
      </p:pic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1968" y="3955472"/>
            <a:ext cx="1894628" cy="1440000"/>
          </a:xfrm>
          <a:prstGeom prst="rect">
            <a:avLst/>
          </a:prstGeom>
        </p:spPr>
      </p:pic>
      <p:pic>
        <p:nvPicPr>
          <p:cNvPr id="13" name="Рисунок 12" descr="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86596" y="5362575"/>
            <a:ext cx="192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ChangeArrowheads="1"/>
          </p:cNvSpPr>
          <p:nvPr/>
        </p:nvSpPr>
        <p:spPr bwMode="auto">
          <a:xfrm>
            <a:off x="152400" y="1524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uk-UA" sz="2000" b="1" dirty="0" smtClean="0">
                <a:solidFill>
                  <a:schemeClr val="hlink"/>
                </a:solidFill>
                <a:latin typeface="Times New Roman" pitchFamily="18" charset="0"/>
              </a:rPr>
              <a:t>НАШІ СТУДЕНТИ ТРАДИЦІЙНО  Є ПЕРЕМОЖЦЯМИ НА </a:t>
            </a:r>
            <a:r>
              <a:rPr lang="uk-UA" sz="2000" b="1" dirty="0">
                <a:solidFill>
                  <a:schemeClr val="hlink"/>
                </a:solidFill>
                <a:latin typeface="Times New Roman" pitchFamily="18" charset="0"/>
              </a:rPr>
              <a:t>ВСЕУКРАЇНСЬКИХ КОНКУРСАХ НАУКОВИХ РОБІТ ТА ОЛІМПІАДАХ</a:t>
            </a:r>
            <a:r>
              <a:rPr lang="uk-UA" sz="2000" b="1" dirty="0">
                <a:solidFill>
                  <a:srgbClr val="66FFFF"/>
                </a:solidFill>
                <a:latin typeface="Times New Roman" pitchFamily="18" charset="0"/>
              </a:rPr>
              <a:t>                                                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6639" name="Oval 4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chemeClr val="hlink"/>
                </a:solidFill>
                <a:latin typeface="Times New Roman" pitchFamily="18" charset="0"/>
              </a:rPr>
              <a:t>14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6" name="Рисунок 1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3191434" cy="2113807"/>
          </a:xfrm>
          <a:prstGeom prst="rect">
            <a:avLst/>
          </a:prstGeom>
        </p:spPr>
      </p:pic>
      <p:pic>
        <p:nvPicPr>
          <p:cNvPr id="18" name="Рисунок 17" descr="FullSizeRen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838200"/>
            <a:ext cx="2628900" cy="3505200"/>
          </a:xfrm>
          <a:prstGeom prst="rect">
            <a:avLst/>
          </a:prstGeom>
        </p:spPr>
      </p:pic>
      <p:pic>
        <p:nvPicPr>
          <p:cNvPr id="21" name="Рисунок 20" descr="Гарсія_Сільва_конкурс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4248150"/>
            <a:ext cx="3657600" cy="2438400"/>
          </a:xfrm>
          <a:prstGeom prst="rect">
            <a:avLst/>
          </a:prstGeom>
        </p:spPr>
      </p:pic>
      <p:pic>
        <p:nvPicPr>
          <p:cNvPr id="10" name="Рисунок 9" descr="0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2582" y="842227"/>
            <a:ext cx="3135086" cy="2087445"/>
          </a:xfrm>
          <a:prstGeom prst="rect">
            <a:avLst/>
          </a:prstGeom>
        </p:spPr>
      </p:pic>
      <p:pic>
        <p:nvPicPr>
          <p:cNvPr id="11" name="Рисунок 10" descr="00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6007" y="2709127"/>
            <a:ext cx="3135086" cy="2087445"/>
          </a:xfrm>
          <a:prstGeom prst="rect">
            <a:avLst/>
          </a:prstGeom>
        </p:spPr>
      </p:pic>
      <p:pic>
        <p:nvPicPr>
          <p:cNvPr id="12" name="Рисунок 11" descr="00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80657" y="2585302"/>
            <a:ext cx="3135086" cy="2087445"/>
          </a:xfrm>
          <a:prstGeom prst="rect">
            <a:avLst/>
          </a:prstGeom>
        </p:spPr>
      </p:pic>
      <p:pic>
        <p:nvPicPr>
          <p:cNvPr id="13" name="Рисунок 12" descr="000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13782" y="4556977"/>
            <a:ext cx="3135086" cy="208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uk-UA" sz="2000" b="1" dirty="0" smtClean="0">
                <a:solidFill>
                  <a:schemeClr val="hlink"/>
                </a:solidFill>
                <a:latin typeface="Times New Roman" pitchFamily="18" charset="0"/>
              </a:rPr>
              <a:t>НАШІ ЕКОЛОГИ </a:t>
            </a:r>
            <a:r>
              <a:rPr lang="uk-UA" sz="2000" b="1" dirty="0">
                <a:solidFill>
                  <a:schemeClr val="hlink"/>
                </a:solidFill>
                <a:latin typeface="Times New Roman" pitchFamily="18" charset="0"/>
              </a:rPr>
              <a:t>- ВИПУСКНИКИ МАГІСТРАТУРИ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34822" name="Oval 18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chemeClr val="hlink"/>
                </a:solidFill>
                <a:latin typeface="Times New Roman" pitchFamily="18" charset="0"/>
              </a:rPr>
              <a:t>15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9" name="Picture 5" descr="vypusk004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000125"/>
            <a:ext cx="439261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000125"/>
            <a:ext cx="424815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alt"/>
          <p:cNvPicPr>
            <a:picLocks noChangeAspect="1" noChangeArrowheads="1"/>
          </p:cNvPicPr>
          <p:nvPr/>
        </p:nvPicPr>
        <p:blipFill>
          <a:blip r:embed="rId4"/>
          <a:srcRect t="17172" b="6059"/>
          <a:stretch>
            <a:fillRect/>
          </a:stretch>
        </p:blipFill>
        <p:spPr bwMode="auto">
          <a:xfrm>
            <a:off x="2133600" y="2743200"/>
            <a:ext cx="52117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alt"/>
          <p:cNvPicPr>
            <a:picLocks noChangeAspect="1" noChangeArrowheads="1"/>
          </p:cNvPicPr>
          <p:nvPr/>
        </p:nvPicPr>
        <p:blipFill>
          <a:blip r:embed="rId5"/>
          <a:srcRect l="2901" t="26086" r="4272" b="8696"/>
          <a:stretch>
            <a:fillRect/>
          </a:stretch>
        </p:blipFill>
        <p:spPr bwMode="auto">
          <a:xfrm>
            <a:off x="152400" y="4648200"/>
            <a:ext cx="3657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alt"/>
          <p:cNvPicPr>
            <a:picLocks noChangeAspect="1" noChangeArrowheads="1"/>
          </p:cNvPicPr>
          <p:nvPr/>
        </p:nvPicPr>
        <p:blipFill>
          <a:blip r:embed="rId6"/>
          <a:srcRect l="16129" t="30107" r="19061" b="13979"/>
          <a:stretch>
            <a:fillRect/>
          </a:stretch>
        </p:blipFill>
        <p:spPr bwMode="auto">
          <a:xfrm>
            <a:off x="5867400" y="4648200"/>
            <a:ext cx="31511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7715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200" b="1" dirty="0" smtClean="0">
                <a:solidFill>
                  <a:schemeClr val="hlink"/>
                </a:solidFill>
              </a:rPr>
              <a:t>ПРАЦЕВЛАШТУВАННЯ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16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476250" y="723900"/>
            <a:ext cx="8305800" cy="6038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uk-UA" b="1" kern="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Випускники працюють на посадах: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Еколог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Розробник дозвільної документації з оцінки впливу на довкілля та стратегічної екологічної оцінки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Фахівець з комп’ютеризованих систем екологічного моніторингу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 • Фахівець з </a:t>
            </a:r>
            <a:r>
              <a:rPr lang="uk-UA" b="1" kern="0" dirty="0" err="1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геоінформаційних</a:t>
            </a: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 технологій та розробки баз даних для природоохоронних організацій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Інспектор з використання водних ресурсів та охорони земель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Фахівець-еколог в сільському, лісовому, водному господарствах та з природно-заповідної справи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Інспектор з технологічного, екологічного нагляду  та митного контролю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Організатор природокористування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Інспектор з охорони природно-заповідного фонду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Інженер з техногенно-екологічної </a:t>
            </a:r>
            <a:r>
              <a:rPr lang="uk-UA" b="1" kern="0" dirty="0" err="1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безпек</a:t>
            </a: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 и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Інженер-хімік-технолог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 • Лаборант хімічного аналізу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Хімік-аналітик </a:t>
            </a:r>
          </a:p>
          <a:p>
            <a:pPr lvl="0">
              <a:defRPr/>
            </a:pPr>
            <a:r>
              <a:rPr lang="uk-UA" b="1" kern="0" dirty="0" smtClean="0">
                <a:solidFill>
                  <a:srgbClr val="007635"/>
                </a:solidFill>
                <a:latin typeface="+mj-lt"/>
                <a:ea typeface="+mj-ea"/>
                <a:cs typeface="+mj-cs"/>
              </a:rPr>
              <a:t>• Хімік з контролю якості нафтопродуктів, харчової та фармацевтичної промисловості тощо</a:t>
            </a:r>
          </a:p>
          <a:p>
            <a:pPr lvl="0">
              <a:defRPr/>
            </a:pPr>
            <a:endParaRPr lang="uk-UA" b="1" kern="0" dirty="0" smtClean="0">
              <a:solidFill>
                <a:srgbClr val="990033"/>
              </a:solidFill>
              <a:latin typeface="+mj-lt"/>
              <a:ea typeface="+mj-ea"/>
              <a:cs typeface="+mj-cs"/>
            </a:endParaRPr>
          </a:p>
          <a:p>
            <a:pPr lvl="0">
              <a:defRPr/>
            </a:pPr>
            <a:r>
              <a:rPr lang="uk-UA" b="1" kern="0" dirty="0" smtClean="0">
                <a:solidFill>
                  <a:srgbClr val="990033"/>
                </a:solidFill>
                <a:latin typeface="+mj-lt"/>
                <a:ea typeface="+mj-ea"/>
                <a:cs typeface="+mj-cs"/>
              </a:rPr>
              <a:t>В процесі навчання студенти також додатково отримують посвідчення лаборанта хімічного аналізу.</a:t>
            </a:r>
            <a:endParaRPr lang="uk-UA" b="1" kern="0" dirty="0" smtClean="0">
              <a:solidFill>
                <a:srgbClr val="990033"/>
              </a:solidFill>
              <a:latin typeface="+mj-lt"/>
            </a:endParaRPr>
          </a:p>
          <a:p>
            <a:endParaRPr lang="uk-UA" b="1" kern="0" dirty="0" smtClean="0">
              <a:solidFill>
                <a:srgbClr val="99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7715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КОНТАКТИ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17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571499" y="857250"/>
            <a:ext cx="8220075" cy="448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b="1" i="1" dirty="0" smtClean="0">
                <a:solidFill>
                  <a:srgbClr val="990033"/>
                </a:solidFill>
                <a:latin typeface="+mj-lt"/>
              </a:rPr>
              <a:t>http://eeb.vntu.edu.ua</a:t>
            </a:r>
            <a:r>
              <a:rPr lang="uk-UA" sz="2800" b="1" i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i="1" dirty="0" smtClean="0">
                <a:solidFill>
                  <a:srgbClr val="990033"/>
                </a:solidFill>
                <a:latin typeface="+mj-lt"/>
              </a:rPr>
              <a:t> </a:t>
            </a:r>
            <a:endParaRPr lang="uk-UA" sz="2800" b="1" i="1" dirty="0" smtClean="0">
              <a:solidFill>
                <a:srgbClr val="990033"/>
              </a:solidFill>
              <a:latin typeface="+mj-lt"/>
            </a:endParaRPr>
          </a:p>
          <a:p>
            <a:r>
              <a:rPr lang="en-US" sz="2800" dirty="0" err="1" smtClean="0">
                <a:latin typeface="+mj-lt"/>
              </a:rPr>
              <a:t>кафедра</a:t>
            </a:r>
            <a:r>
              <a:rPr lang="en-US" sz="2800" dirty="0" smtClean="0">
                <a:latin typeface="+mj-lt"/>
              </a:rPr>
              <a:t>: </a:t>
            </a:r>
            <a:r>
              <a:rPr lang="en-US" sz="2800" dirty="0" err="1" smtClean="0">
                <a:latin typeface="+mj-lt"/>
              </a:rPr>
              <a:t>тел</a:t>
            </a:r>
            <a:r>
              <a:rPr lang="en-US" sz="2800" dirty="0" smtClean="0">
                <a:latin typeface="+mj-lt"/>
              </a:rPr>
              <a:t>. +38(0432)43-80-96</a:t>
            </a:r>
            <a:r>
              <a:rPr lang="uk-UA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 </a:t>
            </a:r>
            <a:endParaRPr lang="uk-UA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м. </a:t>
            </a:r>
            <a:r>
              <a:rPr lang="en-US" sz="2800" dirty="0" err="1" smtClean="0">
                <a:latin typeface="+mj-lt"/>
              </a:rPr>
              <a:t>Вінниця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Хмельницьке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шосе</a:t>
            </a:r>
            <a:r>
              <a:rPr lang="en-US" sz="2800" dirty="0" smtClean="0">
                <a:latin typeface="+mj-lt"/>
              </a:rPr>
              <a:t>, 95, </a:t>
            </a:r>
            <a:r>
              <a:rPr lang="en-US" sz="2800" dirty="0" err="1" smtClean="0">
                <a:latin typeface="+mj-lt"/>
              </a:rPr>
              <a:t>корпус</a:t>
            </a:r>
            <a:r>
              <a:rPr lang="en-US" sz="2800" dirty="0" smtClean="0">
                <a:latin typeface="+mj-lt"/>
              </a:rPr>
              <a:t> №7</a:t>
            </a:r>
            <a:r>
              <a:rPr lang="uk-UA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 </a:t>
            </a:r>
            <a:endParaRPr lang="uk-UA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 </a:t>
            </a:r>
            <a:endParaRPr lang="uk-UA" sz="2800" dirty="0" smtClean="0">
              <a:latin typeface="+mj-lt"/>
            </a:endParaRPr>
          </a:p>
          <a:p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Детальну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інформацію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для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абітурієнтів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 </a:t>
            </a:r>
            <a:endParaRPr lang="uk-UA" sz="2800" b="1" dirty="0" smtClean="0">
              <a:solidFill>
                <a:srgbClr val="990033"/>
              </a:solidFill>
              <a:latin typeface="+mj-lt"/>
            </a:endParaRPr>
          </a:p>
          <a:p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Вам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нададуть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за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  <a:latin typeface="+mj-lt"/>
              </a:rPr>
              <a:t>телефонами</a:t>
            </a:r>
            <a:r>
              <a:rPr lang="en-US" sz="2800" b="1" dirty="0" smtClean="0">
                <a:solidFill>
                  <a:srgbClr val="990033"/>
                </a:solidFill>
                <a:latin typeface="+mj-lt"/>
              </a:rPr>
              <a:t>:</a:t>
            </a:r>
            <a:r>
              <a:rPr lang="uk-UA" sz="28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 </a:t>
            </a:r>
            <a:endParaRPr lang="uk-UA" sz="2800" b="1" dirty="0" smtClean="0">
              <a:latin typeface="+mj-lt"/>
            </a:endParaRPr>
          </a:p>
          <a:p>
            <a:endParaRPr lang="uk-UA" sz="2800" b="1" dirty="0" smtClean="0">
              <a:latin typeface="+mj-lt"/>
            </a:endParaRPr>
          </a:p>
          <a:p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Іщенко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Віталій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Анатолійович</a:t>
            </a:r>
            <a:r>
              <a:rPr lang="uk-UA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097-619-20-88</a:t>
            </a:r>
            <a:r>
              <a:rPr lang="uk-UA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 </a:t>
            </a:r>
            <a:endParaRPr lang="uk-UA" sz="2600" dirty="0" smtClean="0">
              <a:latin typeface="+mj-lt"/>
            </a:endParaRPr>
          </a:p>
          <a:p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Васильківський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Ігор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Володимирович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uk-UA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068-986-90-19</a:t>
            </a:r>
            <a:r>
              <a:rPr lang="uk-UA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 </a:t>
            </a:r>
            <a:endParaRPr lang="uk-UA" sz="2600" dirty="0" smtClean="0">
              <a:latin typeface="+mj-lt"/>
            </a:endParaRPr>
          </a:p>
          <a:p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Гордієнко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Ольга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rgbClr val="007635"/>
                </a:solidFill>
                <a:latin typeface="+mj-lt"/>
              </a:rPr>
              <a:t>Анатоліївна</a:t>
            </a:r>
            <a:r>
              <a:rPr lang="uk-UA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b="1" dirty="0" smtClean="0">
                <a:solidFill>
                  <a:srgbClr val="007635"/>
                </a:solidFill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067-859-56-10</a:t>
            </a:r>
            <a:endParaRPr lang="uk-UA" sz="2600" b="1" kern="0" dirty="0" smtClean="0">
              <a:solidFill>
                <a:srgbClr val="99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304801" y="857250"/>
            <a:ext cx="8639174" cy="4486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+mj-lt"/>
              </a:rPr>
              <a:t>Вступайте у ВНТУ на наші спеціальності і Ви зробите вірний життєвий вибір у неповторному світі Природи та сучасних природоохоронних технологій!</a:t>
            </a:r>
            <a:endParaRPr lang="uk-UA" sz="2600" b="1" kern="0" dirty="0" smtClean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09549"/>
            <a:ext cx="8001000" cy="101917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Здійснюємо підготовку молодших бакалаврів, </a:t>
            </a:r>
            <a:r>
              <a:rPr lang="uk-UA" sz="2800" b="1" dirty="0" err="1" smtClean="0">
                <a:solidFill>
                  <a:schemeClr val="hlink"/>
                </a:solidFill>
              </a:rPr>
              <a:t>бакалаврів</a:t>
            </a:r>
            <a:r>
              <a:rPr lang="uk-UA" sz="2800" b="1" dirty="0" smtClean="0">
                <a:solidFill>
                  <a:schemeClr val="hlink"/>
                </a:solidFill>
              </a:rPr>
              <a:t>, магістрів та докторів філософії за спеціальностями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>
                <a:solidFill>
                  <a:schemeClr val="hlink"/>
                </a:solidFill>
                <a:latin typeface="Times New Roman" pitchFamily="18" charset="0"/>
              </a:rPr>
              <a:t>2</a:t>
            </a:r>
            <a:endParaRPr lang="ru-RU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752475" y="1602343"/>
            <a:ext cx="8246104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990033"/>
                </a:solidFill>
                <a:latin typeface="+mj-lt"/>
              </a:rPr>
              <a:t>101 «Екологія» </a:t>
            </a:r>
          </a:p>
          <a:p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(освітня програма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“Екологічна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 безпека та моніторинг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довкілля”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r>
              <a:rPr lang="uk-UA" sz="2800" dirty="0" smtClean="0">
                <a:latin typeface="+mj-lt"/>
              </a:rPr>
              <a:t>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183 «Технології захисту навколишнього середовища»</a:t>
            </a:r>
          </a:p>
          <a:p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(освітня програма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“Інженерна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 екологія  та ресурсозберігаючі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технології”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r>
              <a:rPr lang="uk-UA" sz="2800" dirty="0" smtClean="0">
                <a:latin typeface="+mj-lt"/>
              </a:rPr>
              <a:t>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161 «Хімічні технології та інженерія»</a:t>
            </a:r>
          </a:p>
          <a:p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(освітня програма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“Ресурсозберігаючі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 хімічні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технології”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endParaRPr lang="uk-UA" sz="2800" dirty="0" smtClean="0">
              <a:latin typeface="+mj-lt"/>
            </a:endParaRPr>
          </a:p>
          <a:p>
            <a:r>
              <a:rPr lang="uk-UA" sz="2000" dirty="0" smtClean="0">
                <a:latin typeface="+mj-lt"/>
              </a:rPr>
              <a:t>молодших бакалаврів за спеціальністю: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183 «Технології захисту навколишнього середовища»</a:t>
            </a:r>
          </a:p>
          <a:p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(освітня програма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“Комп’ютеризовані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 екологічні </a:t>
            </a:r>
            <a:r>
              <a:rPr lang="uk-UA" sz="2000" dirty="0" err="1" smtClean="0">
                <a:solidFill>
                  <a:srgbClr val="006600"/>
                </a:solidFill>
                <a:latin typeface="+mj-lt"/>
              </a:rPr>
              <a:t>технології”</a:t>
            </a:r>
            <a:r>
              <a:rPr lang="uk-UA" sz="2000" dirty="0" smtClean="0">
                <a:solidFill>
                  <a:srgbClr val="006600"/>
                </a:solidFill>
                <a:latin typeface="+mj-lt"/>
              </a:rPr>
              <a:t>)</a:t>
            </a:r>
            <a:endParaRPr lang="uk-UA" sz="2000" dirty="0">
              <a:solidFill>
                <a:srgbClr val="0066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09549"/>
            <a:ext cx="8001000" cy="552451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ПРЕДМЕТИ ЗНО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chemeClr val="hlink"/>
                </a:solidFill>
                <a:latin typeface="Times New Roman" pitchFamily="18" charset="0"/>
              </a:rPr>
              <a:t>3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266700" y="868918"/>
            <a:ext cx="8715375" cy="600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101 Екологія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1. Українська мова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2. Біологія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3. Історія України або математика, або іноземна мова, або географія, або фізика, або хімія  </a:t>
            </a:r>
          </a:p>
          <a:p>
            <a:endParaRPr lang="uk-UA" sz="2400" b="1" dirty="0" smtClean="0">
              <a:solidFill>
                <a:srgbClr val="990033"/>
              </a:solidFill>
              <a:latin typeface="+mj-lt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183 Технології захисту навколишнього  середовища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1. Українська мова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2. Математика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3. Історія України або іноземна мова, або біологія, або географія, або фізика, або хімія  </a:t>
            </a:r>
          </a:p>
          <a:p>
            <a:endParaRPr lang="uk-UA" sz="2400" b="1" dirty="0" smtClean="0">
              <a:solidFill>
                <a:srgbClr val="990033"/>
              </a:solidFill>
              <a:latin typeface="+mj-lt"/>
            </a:endParaRPr>
          </a:p>
          <a:p>
            <a:r>
              <a:rPr lang="uk-UA" sz="2400" b="1" dirty="0" smtClean="0">
                <a:solidFill>
                  <a:srgbClr val="FF0000"/>
                </a:solidFill>
                <a:latin typeface="+mj-lt"/>
              </a:rPr>
              <a:t>161 Хімічні технології та інженерія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1. Українська мова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2. Математика </a:t>
            </a:r>
          </a:p>
          <a:p>
            <a:r>
              <a:rPr lang="uk-UA" sz="2000" b="1" dirty="0" smtClean="0">
                <a:solidFill>
                  <a:srgbClr val="990033"/>
                </a:solidFill>
                <a:latin typeface="+mj-lt"/>
              </a:rPr>
              <a:t>3. Історія України або іноземна мова, або біологія, або географія, або фізика, або хімія</a:t>
            </a:r>
          </a:p>
          <a:p>
            <a:endParaRPr lang="uk-UA" sz="2400" b="1" dirty="0" smtClean="0">
              <a:solidFill>
                <a:srgbClr val="99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09549"/>
            <a:ext cx="8001000" cy="101917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4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09600" y="1135618"/>
            <a:ext cx="80772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Сучасні та перспективні спеціальності, які ціняться </a:t>
            </a:r>
          </a:p>
          <a:p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на ринку праці в Україні та світі 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525" y="2162174"/>
            <a:ext cx="635793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09549"/>
            <a:ext cx="8001000" cy="101917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 dirty="0" smtClean="0">
                <a:solidFill>
                  <a:schemeClr val="hlink"/>
                </a:solidFill>
                <a:latin typeface="Times New Roman" pitchFamily="18" charset="0"/>
              </a:rPr>
              <a:t>5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609599" y="1135618"/>
            <a:ext cx="837247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4 рівні вищої освіти: </a:t>
            </a:r>
            <a:br>
              <a:rPr lang="uk-UA" sz="2400" b="1" dirty="0" smtClean="0">
                <a:solidFill>
                  <a:srgbClr val="990033"/>
                </a:solidFill>
                <a:latin typeface="+mj-lt"/>
              </a:rPr>
            </a:br>
            <a:r>
              <a:rPr lang="uk-UA" sz="2400" b="1" dirty="0" smtClean="0">
                <a:solidFill>
                  <a:srgbClr val="990033"/>
                </a:solidFill>
                <a:latin typeface="+mj-lt"/>
              </a:rPr>
              <a:t>молодший бакалавр, бакалавр, магістр, доктор філософії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2282825"/>
            <a:ext cx="5437188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6275" y="209549"/>
            <a:ext cx="8001000" cy="361951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6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590549" y="668893"/>
            <a:ext cx="8258175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Для читання окремих курсів та лекцій запрошуються закордонні висококваліфіковані лектори з </a:t>
            </a:r>
            <a:r>
              <a:rPr lang="uk-UA" sz="2200" b="1" dirty="0" smtClean="0">
                <a:solidFill>
                  <a:srgbClr val="0070C0"/>
                </a:solidFill>
                <a:latin typeface="+mj-lt"/>
              </a:rPr>
              <a:t>Швейцарської конфедерації, Австрії, США, Канади, Австралії, Польщі</a:t>
            </a:r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  та ін. з видачею відповідних </a:t>
            </a:r>
            <a:r>
              <a:rPr lang="uk-UA" sz="2200" b="1" dirty="0" smtClean="0">
                <a:solidFill>
                  <a:srgbClr val="FF0000"/>
                </a:solidFill>
                <a:latin typeface="+mj-lt"/>
              </a:rPr>
              <a:t>міжнародних сертифікатів</a:t>
            </a:r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3113" y="2387600"/>
            <a:ext cx="5272952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0"/>
            <a:ext cx="8001000" cy="733424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7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14325" y="821293"/>
            <a:ext cx="8439150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Магістранти мають можливість отримати освіту у Польщі за програмою подвійних дипломів та стажування за кордоном в рамках академічної мобільності.</a:t>
            </a:r>
          </a:p>
          <a:p>
            <a:endParaRPr lang="uk-UA" sz="2200" b="1" dirty="0" smtClean="0">
              <a:solidFill>
                <a:srgbClr val="990033"/>
              </a:solidFill>
              <a:latin typeface="+mj-lt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20912"/>
            <a:ext cx="5165677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669" y="2247899"/>
            <a:ext cx="3276205" cy="436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0"/>
            <a:ext cx="8001000" cy="4000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8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33375" y="640318"/>
            <a:ext cx="843915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Цікаве навчання: екскурсії та екологічні акції, ландшафтно-екологічна практика та експедиції </a:t>
            </a:r>
            <a:r>
              <a:rPr lang="uk-UA" sz="2200" b="1" dirty="0" err="1" smtClean="0">
                <a:solidFill>
                  <a:srgbClr val="990033"/>
                </a:solidFill>
                <a:latin typeface="+mj-lt"/>
              </a:rPr>
              <a:t>студентів–екологів</a:t>
            </a:r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 по рідному краю та зарубіжних країнах</a:t>
            </a:r>
          </a:p>
        </p:txBody>
      </p:sp>
      <p:pic>
        <p:nvPicPr>
          <p:cNvPr id="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6" y="1943101"/>
            <a:ext cx="4215268" cy="316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:\35301195_10209469759339792_1441416850175950848_n.jpg"/>
          <p:cNvPicPr>
            <a:picLocks noChangeAspect="1" noChangeArrowheads="1"/>
          </p:cNvPicPr>
          <p:nvPr/>
        </p:nvPicPr>
        <p:blipFill>
          <a:blip r:embed="rId3"/>
          <a:srcRect l="8011" t="9091" r="7867" b="6059"/>
          <a:stretch>
            <a:fillRect/>
          </a:stretch>
        </p:blipFill>
        <p:spPr bwMode="auto">
          <a:xfrm>
            <a:off x="4410878" y="3181350"/>
            <a:ext cx="448547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0"/>
            <a:ext cx="8001000" cy="40005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hlink"/>
                </a:solidFill>
              </a:rPr>
              <a:t>Переваги наших спеціальностей</a:t>
            </a:r>
          </a:p>
        </p:txBody>
      </p:sp>
      <p:sp>
        <p:nvSpPr>
          <p:cNvPr id="16387" name="Oval 7"/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9</a:t>
            </a:r>
            <a:endParaRPr lang="ru-RU" b="1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33375" y="640318"/>
            <a:ext cx="8439150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Цікаве навчання: екскурсії та екологічні акції, ландшафтно-екологічна практика та експедиції </a:t>
            </a:r>
            <a:r>
              <a:rPr lang="uk-UA" sz="2200" b="1" dirty="0" err="1" smtClean="0">
                <a:solidFill>
                  <a:srgbClr val="990033"/>
                </a:solidFill>
                <a:latin typeface="+mj-lt"/>
              </a:rPr>
              <a:t>студентів–екологів</a:t>
            </a:r>
            <a:r>
              <a:rPr lang="uk-UA" sz="2200" b="1" dirty="0" smtClean="0">
                <a:solidFill>
                  <a:srgbClr val="990033"/>
                </a:solidFill>
                <a:latin typeface="+mj-lt"/>
              </a:rPr>
              <a:t> по рідному краю та зарубіжних країнах</a:t>
            </a:r>
          </a:p>
        </p:txBody>
      </p:sp>
      <p:pic>
        <p:nvPicPr>
          <p:cNvPr id="10" name="Рисунок 9" descr="dn_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699" y="3272640"/>
            <a:ext cx="4558054" cy="3375809"/>
          </a:xfrm>
          <a:prstGeom prst="rect">
            <a:avLst/>
          </a:prstGeom>
        </p:spPr>
      </p:pic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731168"/>
            <a:ext cx="4714876" cy="353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6756</TotalTime>
  <Words>559</Words>
  <Application>Microsoft Office PowerPoint</Application>
  <PresentationFormat>Екран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Слои</vt:lpstr>
      <vt:lpstr>Слайд 1</vt:lpstr>
      <vt:lpstr>Здійснюємо підготовку молодших бакалаврів, бакалаврів, магістрів та докторів філософії за спеціальностями</vt:lpstr>
      <vt:lpstr>ПРЕДМЕТИ ЗНО</vt:lpstr>
      <vt:lpstr>Переваги наших спеціальностей</vt:lpstr>
      <vt:lpstr>Переваги наших спеціальностей</vt:lpstr>
      <vt:lpstr>Переваги наших спеціальностей</vt:lpstr>
      <vt:lpstr>Переваги наших спеціальностей</vt:lpstr>
      <vt:lpstr>Переваги наших спеціальностей</vt:lpstr>
      <vt:lpstr>Переваги наших спеціальностей</vt:lpstr>
      <vt:lpstr>Переваги наших спеціальностей</vt:lpstr>
      <vt:lpstr>Сучасні аудиторії та лабораторії</vt:lpstr>
      <vt:lpstr>IT В ЕКОЛОГІЇ Комп'ютеризовані геоінформаційні технології захисту довкілля</vt:lpstr>
      <vt:lpstr>НАУКОВО-ДОСЛІДНИЙ ІНСТИТУТ  ЕКОЛОГІЧНОГО ПРОЕКТУВАННЯ ТА ПРИРОДООХОРОННИХ ТЕХНОЛОГІЙ</vt:lpstr>
      <vt:lpstr>Слайд 14</vt:lpstr>
      <vt:lpstr>Слайд 15</vt:lpstr>
      <vt:lpstr>ПРАЦЕВЛАШТУВАННЯ</vt:lpstr>
      <vt:lpstr>КОНТАКТИ</vt:lpstr>
      <vt:lpstr>Слайд 18</vt:lpstr>
    </vt:vector>
  </TitlesOfParts>
  <Company>U.S. CRDF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PolK</dc:creator>
  <cp:lastModifiedBy>Василь</cp:lastModifiedBy>
  <cp:revision>651</cp:revision>
  <dcterms:created xsi:type="dcterms:W3CDTF">2005-10-12T14:50:57Z</dcterms:created>
  <dcterms:modified xsi:type="dcterms:W3CDTF">2022-02-01T09:24:18Z</dcterms:modified>
</cp:coreProperties>
</file>