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sd" ContentType="application/vnd.visio"/>
  <Default Extension="vsdx" ContentType="application/vnd.ms-visio.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57" r:id="rId4"/>
    <p:sldId id="459" r:id="rId5"/>
    <p:sldId id="264" r:id="rId6"/>
    <p:sldId id="262" r:id="rId7"/>
    <p:sldId id="265" r:id="rId8"/>
    <p:sldId id="362" r:id="rId9"/>
    <p:sldId id="460" r:id="rId10"/>
    <p:sldId id="267" r:id="rId11"/>
    <p:sldId id="268" r:id="rId12"/>
    <p:sldId id="464" r:id="rId13"/>
    <p:sldId id="322" r:id="rId14"/>
    <p:sldId id="466" r:id="rId15"/>
    <p:sldId id="468" r:id="rId16"/>
    <p:sldId id="467" r:id="rId17"/>
    <p:sldId id="469" r:id="rId18"/>
    <p:sldId id="470" r:id="rId19"/>
    <p:sldId id="472" r:id="rId20"/>
    <p:sldId id="471" r:id="rId21"/>
    <p:sldId id="259" r:id="rId22"/>
    <p:sldId id="474" r:id="rId23"/>
    <p:sldId id="461" r:id="rId24"/>
    <p:sldId id="465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3F1D0-1D19-4A3F-ACEC-9A99FC75A079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BFE93C-F5D2-4846-A34D-DD060BA1E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162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uk-UA" altLang="uk-UA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uk-UA"/>
              <a:t>Центр комп'ютерних технологій ВНТУ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Вчена рада ВНТУ, 26.05.2016 р.</a:t>
            </a:r>
            <a:endParaRPr lang="uk-UA"/>
          </a:p>
        </p:txBody>
      </p:sp>
      <p:sp>
        <p:nvSpPr>
          <p:cNvPr id="5126" name="Номер слайда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8194" indent="-28776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1067" indent="-23021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1495" indent="-23021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1922" indent="-23021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2348" indent="-23021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776" indent="-23021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53203" indent="-23021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13630" indent="-23021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9547F8D-7A62-4BB6-9A6F-4A21BEA775B0}" type="slidenum">
              <a:rPr lang="uk-UA" altLang="uk-UA" smtClean="0"/>
              <a:pPr/>
              <a:t>8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794496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3AD2-29A0-FD87-C4F2-89D7A599E6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1D1FC2-129C-70B9-85E9-909D6A1A35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F1A1BE-DD04-8C99-9143-F5D9A35C7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341BF-5A46-489A-9814-F41CA7A7CA23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F8E664-CA87-FE58-8573-656D3D928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118D7B-2CCE-5FB5-157C-7DD636D86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9DD99-DBA9-433B-9FA9-6BC1A4416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428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C71CFC-7F5E-D803-9FD3-2EDC0D6CE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3ECD535-5C75-5D6A-6B28-9F395CE756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FCC107-AF65-06E3-118F-6A9FE173E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341BF-5A46-489A-9814-F41CA7A7CA23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68B7DC-EEFD-0C94-8F10-DE61A83B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EB30A2-F5F7-6DF1-CB00-84AB049A7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9DD99-DBA9-433B-9FA9-6BC1A4416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682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0473988-9946-31C8-3883-F99A48E7CB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E2A959F-3A91-BB36-0276-9CEA81DFBE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07990E-6F8E-17B8-3289-FEE327510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341BF-5A46-489A-9814-F41CA7A7CA23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38BC39-04A3-0EA8-77C1-7D316A88A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E128F2-FBA9-E3C0-39B2-AD45B080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9DD99-DBA9-433B-9FA9-6BC1A4416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954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A647BA-83F2-CED7-8A84-59C0136F1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1579C7-B387-C5EA-E3CD-C2C067C3B6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B2A967-C0EC-B9F7-13FC-E8BFC2EA9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341BF-5A46-489A-9814-F41CA7A7CA23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B36769-3D0A-25F5-F744-1AE549A6E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6F59F9-4EDE-2F7D-472E-50CDF5A3C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9DD99-DBA9-433B-9FA9-6BC1A4416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806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A095FB-BF9E-1F68-BF2F-7FF427A54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9813DD-A97B-092E-0C69-54430A290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CEA932-E0DD-DD78-2CE6-4B59F8CCD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341BF-5A46-489A-9814-F41CA7A7CA23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EEA2B7-1EB0-0847-7EFC-74D5F5BAC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AF62A8-8AD4-2563-FD76-9EDCBD14A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9DD99-DBA9-433B-9FA9-6BC1A4416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212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E00083-5867-3814-9911-9356D77FE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3E699E-EFA0-354F-E082-7121EABDB8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A0CE88-7597-1EB6-483A-209CBA82B0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847458A-29C7-FC35-EE17-B2C10DCBC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341BF-5A46-489A-9814-F41CA7A7CA23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9F6785-4726-6091-3305-EB731DABB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496862-95E7-D088-0894-4017E518D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9DD99-DBA9-433B-9FA9-6BC1A4416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08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03360D-A406-E19E-1577-8CC430741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ACFA6E-8B69-20C8-067F-A795F69CF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B0D2433-37FA-2490-EFE1-DBC2E61A1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ED0694D-9394-2401-E9BA-030A28259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56878A2-47C8-A407-768B-4C0C9D504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65F9399-379A-025A-182E-2E2B19DC2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341BF-5A46-489A-9814-F41CA7A7CA23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D85AD4B-56BF-97FA-069D-E236A9CE6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C202AF0-BB2A-978C-D8E8-42B8328E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9DD99-DBA9-433B-9FA9-6BC1A4416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178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FBF7CB-EC64-286D-D1C9-44EDEA5DF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8A74C7E-84DE-9B13-C612-5B477C2F0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341BF-5A46-489A-9814-F41CA7A7CA23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A6E7596-87E0-ADB7-4E08-4D2474059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2AEE719-6D09-9381-24C6-C8F422EAF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9DD99-DBA9-433B-9FA9-6BC1A4416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70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9328BA8-1105-9AEB-AFB3-489AAB833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341BF-5A46-489A-9814-F41CA7A7CA23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E5B2B6A-27B0-DB5A-2FC9-39C3AE77D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9576A5-A8A2-554D-CD62-1176A6DF2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9DD99-DBA9-433B-9FA9-6BC1A4416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209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D6E615-073F-FF24-BE5C-26DB37792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900084-846A-4695-0AE5-B9A6826DF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A6D7F53-8222-DC6C-4C2C-24FDFEFE1E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C9E0DD-A42E-2E5D-142A-5737D695B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341BF-5A46-489A-9814-F41CA7A7CA23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54E653-EC82-4106-1376-C96956FCD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13CF4E-2662-773B-CFA2-2E9A2F426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9DD99-DBA9-433B-9FA9-6BC1A4416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487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2E695F-96BB-215A-69B6-3133529F4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1A4D15D-13D0-B0D1-978C-C51564FF20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83A11A-6A1E-8F86-757E-B2517AB2AE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81D76C-E773-0D79-A0D7-EB2AE9502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341BF-5A46-489A-9814-F41CA7A7CA23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99DF72-8D4A-1E02-43EA-C9C32A661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2DFAC4-96C5-549D-3DF5-904745719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9DD99-DBA9-433B-9FA9-6BC1A4416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083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AF6829-B358-4FEA-6B60-9C4B222C5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CB6C25-6036-99A3-7593-75C62D2AE7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B2688F-2FF8-E124-37A2-5CE7834CCF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341BF-5A46-489A-9814-F41CA7A7CA23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F916E9-0D7C-461D-5144-14EBE8CA03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130D49-22F2-F0E4-E4FA-9F66DF361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9DD99-DBA9-433B-9FA9-6BC1A4416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762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.vsdx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image" Target="../media/image23.png"/><Relationship Id="rId7" Type="http://schemas.openxmlformats.org/officeDocument/2006/relationships/oleObject" Target="../embeddings/oleObject6.bin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26.wmf"/><Relationship Id="rId4" Type="http://schemas.openxmlformats.org/officeDocument/2006/relationships/image" Target="../media/image3.png"/><Relationship Id="rId9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29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Visio_2003-2010_Drawing.vsd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emf"/><Relationship Id="rId5" Type="http://schemas.openxmlformats.org/officeDocument/2006/relationships/oleObject" Target="../embeddings/Microsoft_Visio_2003-2010_Drawing1.vsd"/><Relationship Id="rId4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Visio_2003-2010_Drawing3.vsd"/><Relationship Id="rId3" Type="http://schemas.openxmlformats.org/officeDocument/2006/relationships/oleObject" Target="../embeddings/oleObject11.bin"/><Relationship Id="rId7" Type="http://schemas.openxmlformats.org/officeDocument/2006/relationships/image" Target="../media/image43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Microsoft_Visio_2003-2010_Drawing2.vsd"/><Relationship Id="rId5" Type="http://schemas.openxmlformats.org/officeDocument/2006/relationships/image" Target="../media/image42.jpeg"/><Relationship Id="rId4" Type="http://schemas.openxmlformats.org/officeDocument/2006/relationships/image" Target="../media/image41.wmf"/><Relationship Id="rId9" Type="http://schemas.openxmlformats.org/officeDocument/2006/relationships/image" Target="../media/image4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Visio_2003-2010_Drawing4.vsd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emf"/><Relationship Id="rId5" Type="http://schemas.openxmlformats.org/officeDocument/2006/relationships/image" Target="../media/image46.jpeg"/><Relationship Id="rId4" Type="http://schemas.openxmlformats.org/officeDocument/2006/relationships/image" Target="../media/image4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Visio_2003-2010_Drawing5.vsd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emf"/><Relationship Id="rId5" Type="http://schemas.openxmlformats.org/officeDocument/2006/relationships/oleObject" Target="../embeddings/Microsoft_Visio_2003-2010_Drawing6.vsd"/><Relationship Id="rId4" Type="http://schemas.openxmlformats.org/officeDocument/2006/relationships/image" Target="../media/image4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468FB5-BDF5-2A78-0081-12655DC7B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45" y="0"/>
            <a:ext cx="956691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29FED4-D748-4BDA-0012-5244C08EA4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05" y="109729"/>
            <a:ext cx="1699527" cy="161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5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Юлия\Desktop\зображення_viber_2021-02-19_12-06-01.png">
            <a:extLst>
              <a:ext uri="{FF2B5EF4-FFF2-40B4-BE49-F238E27FC236}">
                <a16:creationId xmlns:a16="http://schemas.microsoft.com/office/drawing/2014/main" id="{B0DAF1D0-B14E-0BDA-8F9D-A4496F305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65"/>
            <a:ext cx="1307976" cy="1307976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6514B8-DCDC-164C-4965-E85AEFE4C619}"/>
              </a:ext>
            </a:extLst>
          </p:cNvPr>
          <p:cNvSpPr txBox="1"/>
          <p:nvPr/>
        </p:nvSpPr>
        <p:spPr>
          <a:xfrm>
            <a:off x="1740206" y="195590"/>
            <a:ext cx="95526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n w="0">
                  <a:solidFill>
                    <a:schemeClr val="accent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7.2 </a:t>
            </a:r>
            <a:r>
              <a:rPr lang="ru-RU" sz="2800" dirty="0" err="1">
                <a:ln w="0">
                  <a:solidFill>
                    <a:schemeClr val="accent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Оцінювання</a:t>
            </a:r>
            <a:r>
              <a:rPr lang="ru-RU" sz="2800" dirty="0">
                <a:ln w="0">
                  <a:solidFill>
                    <a:schemeClr val="accent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800" dirty="0" err="1">
                <a:ln w="0">
                  <a:solidFill>
                    <a:schemeClr val="accent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якості</a:t>
            </a:r>
            <a:r>
              <a:rPr lang="ru-RU" sz="2800" dirty="0">
                <a:ln w="0">
                  <a:solidFill>
                    <a:schemeClr val="accent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800" dirty="0" err="1">
                <a:ln w="0">
                  <a:solidFill>
                    <a:schemeClr val="accent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функціонування</a:t>
            </a:r>
            <a:r>
              <a:rPr lang="ru-RU" sz="2800" dirty="0">
                <a:ln w="0">
                  <a:solidFill>
                    <a:schemeClr val="accent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800" dirty="0" err="1">
                <a:ln w="0">
                  <a:solidFill>
                    <a:schemeClr val="accent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електричних</a:t>
            </a:r>
            <a:r>
              <a:rPr lang="ru-RU" sz="2800" dirty="0">
                <a:ln w="0">
                  <a:solidFill>
                    <a:schemeClr val="accent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мереж, в тому </a:t>
            </a:r>
            <a:r>
              <a:rPr lang="ru-RU" sz="2800" dirty="0" err="1">
                <a:ln w="0">
                  <a:solidFill>
                    <a:schemeClr val="accent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числі</a:t>
            </a:r>
            <a:r>
              <a:rPr lang="ru-RU" sz="2800" dirty="0">
                <a:ln w="0">
                  <a:solidFill>
                    <a:schemeClr val="accent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з </a:t>
            </a:r>
            <a:r>
              <a:rPr lang="ru-RU" sz="2800" dirty="0" err="1">
                <a:ln w="0">
                  <a:solidFill>
                    <a:schemeClr val="accent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відновлюваними</a:t>
            </a:r>
            <a:r>
              <a:rPr lang="ru-RU" sz="2800" dirty="0">
                <a:ln w="0">
                  <a:solidFill>
                    <a:schemeClr val="accent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800" dirty="0" err="1">
                <a:ln w="0">
                  <a:solidFill>
                    <a:schemeClr val="accent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джерелами</a:t>
            </a:r>
            <a:r>
              <a:rPr lang="ru-RU" sz="2800" dirty="0">
                <a:ln w="0">
                  <a:solidFill>
                    <a:schemeClr val="accent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800" dirty="0" err="1">
                <a:ln w="0">
                  <a:solidFill>
                    <a:schemeClr val="accent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енергії</a:t>
            </a:r>
            <a:endParaRPr lang="ru-RU" sz="2800" dirty="0">
              <a:ln w="0">
                <a:solidFill>
                  <a:schemeClr val="accent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77DD5F-AAF7-A414-EA16-89D6E8819455}"/>
              </a:ext>
            </a:extLst>
          </p:cNvPr>
          <p:cNvSpPr txBox="1"/>
          <p:nvPr/>
        </p:nvSpPr>
        <p:spPr>
          <a:xfrm>
            <a:off x="1740206" y="1149697"/>
            <a:ext cx="88302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Інтегральний показник якості на підставі теорії подібності та </a:t>
            </a:r>
            <a:r>
              <a:rPr lang="uk-UA" sz="18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марковських</a:t>
            </a:r>
            <a:r>
              <a:rPr lang="uk-UA" sz="18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процесів 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D3571FEE-1849-05FF-2812-7FCD69C439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5224789"/>
              </p:ext>
            </p:extLst>
          </p:nvPr>
        </p:nvGraphicFramePr>
        <p:xfrm>
          <a:off x="246888" y="2267548"/>
          <a:ext cx="5473036" cy="2952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4028918" imgH="2171559" progId="Visio.Drawing.15">
                  <p:embed/>
                </p:oleObj>
              </mc:Choice>
              <mc:Fallback>
                <p:oleObj name="Visio" r:id="rId3" imgW="4028918" imgH="2171559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888" y="2267548"/>
                        <a:ext cx="5473036" cy="29523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4A50E4E-C7A7-5774-F349-60EEEEEB7B0C}"/>
              </a:ext>
            </a:extLst>
          </p:cNvPr>
          <p:cNvSpPr txBox="1"/>
          <p:nvPr/>
        </p:nvSpPr>
        <p:spPr>
          <a:xfrm>
            <a:off x="422047" y="5283943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Граф станів електричної мережі з відновлюваними джерелами енергії</a:t>
            </a:r>
            <a:endParaRPr lang="ru-RU" dirty="0"/>
          </a:p>
        </p:txBody>
      </p:sp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1761FDDD-4A70-F815-6075-CB6B67EB36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8628292"/>
              </p:ext>
            </p:extLst>
          </p:nvPr>
        </p:nvGraphicFramePr>
        <p:xfrm>
          <a:off x="6096000" y="3159642"/>
          <a:ext cx="5362550" cy="859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568700" imgH="571500" progId="Equation.DSMT4">
                  <p:embed/>
                </p:oleObj>
              </mc:Choice>
              <mc:Fallback>
                <p:oleObj name="Equation" r:id="rId5" imgW="3568700" imgH="5715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3159642"/>
                        <a:ext cx="5362550" cy="859536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0184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F8165C14-A341-C956-833D-362165EA9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9"/>
          <a:stretch>
            <a:fillRect/>
          </a:stretch>
        </p:blipFill>
        <p:spPr bwMode="auto">
          <a:xfrm>
            <a:off x="-17495" y="1541366"/>
            <a:ext cx="5687353" cy="488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>
            <a:extLst>
              <a:ext uri="{FF2B5EF4-FFF2-40B4-BE49-F238E27FC236}">
                <a16:creationId xmlns:a16="http://schemas.microsoft.com/office/drawing/2014/main" id="{2174AB03-AC13-D13C-F2FF-E5FD47576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477" y="2849955"/>
            <a:ext cx="6931742" cy="144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Юлия\Desktop\зображення_viber_2021-02-19_12-06-01.png">
            <a:extLst>
              <a:ext uri="{FF2B5EF4-FFF2-40B4-BE49-F238E27FC236}">
                <a16:creationId xmlns:a16="http://schemas.microsoft.com/office/drawing/2014/main" id="{FA60F8D7-ED4A-138D-3C06-55E44581B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65"/>
            <a:ext cx="1307976" cy="1307976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CEA6EC-6651-2916-A18E-5A9CC403459F}"/>
              </a:ext>
            </a:extLst>
          </p:cNvPr>
          <p:cNvSpPr txBox="1"/>
          <p:nvPr/>
        </p:nvSpPr>
        <p:spPr>
          <a:xfrm>
            <a:off x="1490472" y="195590"/>
            <a:ext cx="9802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n w="0">
                  <a:solidFill>
                    <a:schemeClr val="accent1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8. ПРИНЦИП НАЙМЕНШОЇ ДІЇ В ЕЛЕКТРОТЕХНІЦІ ТА </a:t>
            </a:r>
          </a:p>
          <a:p>
            <a:r>
              <a:rPr lang="ru-RU" sz="2800" dirty="0">
                <a:ln w="0">
                  <a:solidFill>
                    <a:schemeClr val="accent1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ЕЛЕКТРОЕНЕРГЕТИЦІ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012337-21C8-21A1-A5BB-6FC0ED94E9DF}"/>
              </a:ext>
            </a:extLst>
          </p:cNvPr>
          <p:cNvSpPr txBox="1"/>
          <p:nvPr/>
        </p:nvSpPr>
        <p:spPr>
          <a:xfrm>
            <a:off x="4682998" y="904538"/>
            <a:ext cx="6094476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Узагальнений показник неоднорідності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B0F42A8C-E6B8-78A6-CFEF-64215DA984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1735878"/>
              </p:ext>
            </p:extLst>
          </p:nvPr>
        </p:nvGraphicFramePr>
        <p:xfrm>
          <a:off x="6316477" y="1323934"/>
          <a:ext cx="2827517" cy="458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51000" imgH="266700" progId="Equation.DSMT4">
                  <p:embed/>
                </p:oleObj>
              </mc:Choice>
              <mc:Fallback>
                <p:oleObj name="Equation" r:id="rId5" imgW="1651000" imgH="2667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6477" y="1323934"/>
                        <a:ext cx="2827517" cy="4580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ADA1CDD-9963-8185-24CD-313238E13BF0}"/>
              </a:ext>
            </a:extLst>
          </p:cNvPr>
          <p:cNvSpPr txBox="1"/>
          <p:nvPr/>
        </p:nvSpPr>
        <p:spPr>
          <a:xfrm>
            <a:off x="5665060" y="1737133"/>
            <a:ext cx="6511290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Загальносистемний показник неоднорідності як евклідова норма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id="{DC23741F-B924-EEFB-0AD5-B37FE8C3F9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9855649"/>
              </p:ext>
            </p:extLst>
          </p:nvPr>
        </p:nvGraphicFramePr>
        <p:xfrm>
          <a:off x="6316477" y="2147617"/>
          <a:ext cx="3521445" cy="70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895600" imgH="571500" progId="Equation.DSMT4">
                  <p:embed/>
                </p:oleObj>
              </mc:Choice>
              <mc:Fallback>
                <p:oleObj name="Equation" r:id="rId7" imgW="2895600" imgH="5715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6477" y="2147617"/>
                        <a:ext cx="3521445" cy="7023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DE6D45ED-4C57-52D4-C1F2-52FFBC4D5DC3}"/>
              </a:ext>
            </a:extLst>
          </p:cNvPr>
          <p:cNvSpPr txBox="1"/>
          <p:nvPr/>
        </p:nvSpPr>
        <p:spPr>
          <a:xfrm>
            <a:off x="4747006" y="4348687"/>
            <a:ext cx="7758684" cy="342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Графічне подання </a:t>
            </a:r>
            <a:r>
              <a:rPr lang="uk-UA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вектора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|</a:t>
            </a:r>
            <a:r>
              <a:rPr lang="uk-UA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|  вагових коефіцієнтів впливу ЕЕС НЕК України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98304FB3-A8DD-8606-D361-33126506E8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2929683"/>
              </p:ext>
            </p:extLst>
          </p:nvPr>
        </p:nvGraphicFramePr>
        <p:xfrm>
          <a:off x="5666710" y="4613494"/>
          <a:ext cx="3421063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9" imgW="4524756" imgH="2772156" progId="Word.Picture.8">
                  <p:embed/>
                </p:oleObj>
              </mc:Choice>
              <mc:Fallback>
                <p:oleObj name="Picture" r:id="rId9" imgW="4524756" imgH="2772156" progId="Word.Picture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6710" y="4613494"/>
                        <a:ext cx="3421063" cy="208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CD816630-494D-BAF1-1EF4-27F015810551}"/>
              </a:ext>
            </a:extLst>
          </p:cNvPr>
          <p:cNvSpPr txBox="1"/>
          <p:nvPr/>
        </p:nvSpPr>
        <p:spPr>
          <a:xfrm>
            <a:off x="8900353" y="6203435"/>
            <a:ext cx="3275997" cy="483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Визначення оптимального реактивного опору 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вітки 518-404 з метою встановлення УПК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262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Юлия\Desktop\зображення_viber_2021-02-19_12-06-01.png">
            <a:extLst>
              <a:ext uri="{FF2B5EF4-FFF2-40B4-BE49-F238E27FC236}">
                <a16:creationId xmlns:a16="http://schemas.microsoft.com/office/drawing/2014/main" id="{32B5FF92-B3C9-FCE6-E6E7-91CAA24BC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65"/>
            <a:ext cx="1307976" cy="1307976"/>
          </a:xfrm>
          <a:prstGeom prst="rect">
            <a:avLst/>
          </a:prstGeom>
          <a:noFill/>
        </p:spPr>
      </p:pic>
      <p:pic>
        <p:nvPicPr>
          <p:cNvPr id="10242" name="Рисунок 5" descr="image036.gif">
            <a:extLst>
              <a:ext uri="{FF2B5EF4-FFF2-40B4-BE49-F238E27FC236}">
                <a16:creationId xmlns:a16="http://schemas.microsoft.com/office/drawing/2014/main" id="{1983B374-56E0-221D-01E2-25F5F1D0C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8"/>
          <a:stretch>
            <a:fillRect/>
          </a:stretch>
        </p:blipFill>
        <p:spPr bwMode="auto">
          <a:xfrm>
            <a:off x="1390272" y="564903"/>
            <a:ext cx="9634601" cy="572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7851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Юлия\Desktop\зображення_viber_2021-02-19_12-06-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65"/>
            <a:ext cx="1307976" cy="1307976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80E8A6-F7F5-3CC7-ABDA-1A4286281B1E}"/>
              </a:ext>
            </a:extLst>
          </p:cNvPr>
          <p:cNvSpPr txBox="1"/>
          <p:nvPr/>
        </p:nvSpPr>
        <p:spPr>
          <a:xfrm>
            <a:off x="1490472" y="195590"/>
            <a:ext cx="980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ln w="0">
                  <a:solidFill>
                    <a:schemeClr val="accent1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9. ЧУТЛИВІСТЬ ОПТИМАЛЬНИХ РІШЕНЬ</a:t>
            </a:r>
            <a:endParaRPr lang="ru-RU" sz="2800" dirty="0">
              <a:ln w="0">
                <a:solidFill>
                  <a:schemeClr val="accent1"/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1266" name="Рисунок 52">
            <a:extLst>
              <a:ext uri="{FF2B5EF4-FFF2-40B4-BE49-F238E27FC236}">
                <a16:creationId xmlns:a16="http://schemas.microsoft.com/office/drawing/2014/main" id="{66642D43-AFEE-4BA9-C4D0-C8D0A5D69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420" y="800290"/>
            <a:ext cx="8715160" cy="4887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147048-DF25-38FC-457C-EDCCE3B07FA9}"/>
              </a:ext>
            </a:extLst>
          </p:cNvPr>
          <p:cNvSpPr txBox="1"/>
          <p:nvPr/>
        </p:nvSpPr>
        <p:spPr>
          <a:xfrm>
            <a:off x="2818638" y="5678038"/>
            <a:ext cx="7834122" cy="679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10000"/>
              </a:lnSpc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Приклад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критеріальних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залежностей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трансформаторів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10000"/>
              </a:lnSpc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Розроблено програмний комплекс АЧП – аналіз чутливості втрат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80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Юлия\Desktop\зображення_viber_2021-02-19_12-06-01.png">
            <a:extLst>
              <a:ext uri="{FF2B5EF4-FFF2-40B4-BE49-F238E27FC236}">
                <a16:creationId xmlns:a16="http://schemas.microsoft.com/office/drawing/2014/main" id="{32B5FF92-B3C9-FCE6-E6E7-91CAA24BC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65"/>
            <a:ext cx="1307976" cy="1307976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AD2136-354E-5D01-2BD1-158971782EA2}"/>
              </a:ext>
            </a:extLst>
          </p:cNvPr>
          <p:cNvSpPr txBox="1"/>
          <p:nvPr/>
        </p:nvSpPr>
        <p:spPr>
          <a:xfrm>
            <a:off x="1490472" y="195590"/>
            <a:ext cx="9802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n w="0">
                  <a:solidFill>
                    <a:schemeClr val="accent1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10. ОЦІНКА ВЗАЄМОВПЛИВУ ЕЛЕКТРИЧНИХ МЕРЕЖ РІЗНОЇ НАПРУГИ, ВТРАТИ ВІД ТРАНЗИТНИХ ПЕРЕТОКІВ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A41B362-7723-5DE0-3184-B99272619E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8889296"/>
              </p:ext>
            </p:extLst>
          </p:nvPr>
        </p:nvGraphicFramePr>
        <p:xfrm>
          <a:off x="2210645" y="1231992"/>
          <a:ext cx="7435471" cy="399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6373368" imgH="3416808" progId="Visio.Drawing.11">
                  <p:embed/>
                </p:oleObj>
              </mc:Choice>
              <mc:Fallback>
                <p:oleObj name="Visio" r:id="rId3" imgW="6373368" imgH="3416808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0645" y="1231992"/>
                        <a:ext cx="7435471" cy="39983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E3C17FAA-6344-B0AF-5FBC-C3DF7340B1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913207"/>
              </p:ext>
            </p:extLst>
          </p:nvPr>
        </p:nvGraphicFramePr>
        <p:xfrm>
          <a:off x="2727198" y="5143502"/>
          <a:ext cx="1556657" cy="482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63225" imgH="266584" progId="Equation.DSMT4">
                  <p:embed/>
                </p:oleObj>
              </mc:Choice>
              <mc:Fallback>
                <p:oleObj name="Equation" r:id="rId5" imgW="863225" imgH="266584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7198" y="5143502"/>
                        <a:ext cx="1556657" cy="4825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9E30C7A8-4A4B-FA14-16CC-AD3F3FCD88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6186376"/>
              </p:ext>
            </p:extLst>
          </p:nvPr>
        </p:nvGraphicFramePr>
        <p:xfrm>
          <a:off x="3355848" y="5825913"/>
          <a:ext cx="2414016" cy="502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384300" imgH="292100" progId="Equation.DSMT4">
                  <p:embed/>
                </p:oleObj>
              </mc:Choice>
              <mc:Fallback>
                <p:oleObj name="Equation" r:id="rId7" imgW="1384300" imgH="2921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5848" y="5825913"/>
                        <a:ext cx="2414016" cy="5026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02168430-2430-A0D7-B9FF-932D9DA52831}"/>
              </a:ext>
            </a:extLst>
          </p:cNvPr>
          <p:cNvSpPr txBox="1"/>
          <p:nvPr/>
        </p:nvSpPr>
        <p:spPr>
          <a:xfrm>
            <a:off x="2727198" y="5866938"/>
            <a:ext cx="8337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                                    –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матриця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коефіцієнтів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втрат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34672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Юлия\Desktop\зображення_viber_2021-02-19_12-06-01.png">
            <a:extLst>
              <a:ext uri="{FF2B5EF4-FFF2-40B4-BE49-F238E27FC236}">
                <a16:creationId xmlns:a16="http://schemas.microsoft.com/office/drawing/2014/main" id="{32B5FF92-B3C9-FCE6-E6E7-91CAA24BC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65"/>
            <a:ext cx="1307976" cy="1307976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3294ED-6D6B-20C0-CD87-A4CBF6CF8A7D}"/>
              </a:ext>
            </a:extLst>
          </p:cNvPr>
          <p:cNvSpPr txBox="1"/>
          <p:nvPr/>
        </p:nvSpPr>
        <p:spPr>
          <a:xfrm>
            <a:off x="1490472" y="195590"/>
            <a:ext cx="980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n w="0">
                  <a:solidFill>
                    <a:schemeClr val="accent1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11. ПЕРЕВЕДЕННЯ РОЗПОДІЛЬНИХ МЕРЕЖ НА 20 КВ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0378D34B-77B6-3F54-9259-421B5049CB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3297341"/>
              </p:ext>
            </p:extLst>
          </p:nvPr>
        </p:nvGraphicFramePr>
        <p:xfrm>
          <a:off x="1490472" y="795528"/>
          <a:ext cx="7999032" cy="2834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8053692" imgH="2852242" progId="Visio.Drawing.11">
                  <p:embed/>
                </p:oleObj>
              </mc:Choice>
              <mc:Fallback>
                <p:oleObj name="Visio" r:id="rId3" imgW="8053692" imgH="2852242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0472" y="795528"/>
                        <a:ext cx="7999032" cy="28346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6136632-157E-C3C8-BDD4-097E8973D63B}"/>
              </a:ext>
            </a:extLst>
          </p:cNvPr>
          <p:cNvSpPr txBox="1"/>
          <p:nvPr/>
        </p:nvSpPr>
        <p:spPr>
          <a:xfrm>
            <a:off x="2702496" y="3477849"/>
            <a:ext cx="6094476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Структурна схема передавання і розподілу  електроенергії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1A57D2CB-5930-EFBE-A657-7F7AC61491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01376"/>
              </p:ext>
            </p:extLst>
          </p:nvPr>
        </p:nvGraphicFramePr>
        <p:xfrm>
          <a:off x="1709927" y="3956855"/>
          <a:ext cx="8502055" cy="2105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5" imgW="8613648" imgH="2134552" progId="Visio.Drawing.11">
                  <p:embed/>
                </p:oleObj>
              </mc:Choice>
              <mc:Fallback>
                <p:oleObj name="Visio" r:id="rId5" imgW="8613648" imgH="2134552" progId="Visio.Drawing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9927" y="3956855"/>
                        <a:ext cx="8502055" cy="21056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15F79E7-5E17-1337-9F8C-57DE65158CA0}"/>
              </a:ext>
            </a:extLst>
          </p:cNvPr>
          <p:cNvSpPr txBox="1"/>
          <p:nvPr/>
        </p:nvSpPr>
        <p:spPr>
          <a:xfrm>
            <a:off x="2910078" y="6160170"/>
            <a:ext cx="7091592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Спрощена структурна схема передавання і розподілу  електроенергії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431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Юлия\Desktop\зображення_viber_2021-02-19_12-06-01.png">
            <a:extLst>
              <a:ext uri="{FF2B5EF4-FFF2-40B4-BE49-F238E27FC236}">
                <a16:creationId xmlns:a16="http://schemas.microsoft.com/office/drawing/2014/main" id="{32B5FF92-B3C9-FCE6-E6E7-91CAA24BC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65"/>
            <a:ext cx="1307976" cy="1307976"/>
          </a:xfrm>
          <a:prstGeom prst="rect">
            <a:avLst/>
          </a:prstGeom>
          <a:noFill/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2425CB53-EA30-9605-6C37-8FD6E69F9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367" y="1559242"/>
            <a:ext cx="8763148" cy="494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CBE977-E1D8-A6EC-B1D4-44F36D934174}"/>
              </a:ext>
            </a:extLst>
          </p:cNvPr>
          <p:cNvSpPr txBox="1"/>
          <p:nvPr/>
        </p:nvSpPr>
        <p:spPr>
          <a:xfrm>
            <a:off x="1490472" y="195590"/>
            <a:ext cx="980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n w="0">
                  <a:solidFill>
                    <a:schemeClr val="accent1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11. ПЕРЕВЕДЕННЯ РОЗПОДІЛЬНИХ МЕРЕЖ НА 20 КВ</a:t>
            </a:r>
          </a:p>
        </p:txBody>
      </p:sp>
    </p:spTree>
    <p:extLst>
      <p:ext uri="{BB962C8B-B14F-4D97-AF65-F5344CB8AC3E}">
        <p14:creationId xmlns:p14="http://schemas.microsoft.com/office/powerpoint/2010/main" val="1239526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Юлия\Desktop\зображення_viber_2021-02-19_12-06-01.png">
            <a:extLst>
              <a:ext uri="{FF2B5EF4-FFF2-40B4-BE49-F238E27FC236}">
                <a16:creationId xmlns:a16="http://schemas.microsoft.com/office/drawing/2014/main" id="{32B5FF92-B3C9-FCE6-E6E7-91CAA24BC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65"/>
            <a:ext cx="1307976" cy="1307976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D2316B-2BA6-2C0C-9B8C-77F0EA244361}"/>
              </a:ext>
            </a:extLst>
          </p:cNvPr>
          <p:cNvSpPr txBox="1"/>
          <p:nvPr/>
        </p:nvSpPr>
        <p:spPr>
          <a:xfrm>
            <a:off x="1490472" y="195590"/>
            <a:ext cx="980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ln w="0">
                  <a:solidFill>
                    <a:schemeClr val="accent1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12. ВІДНОВЛЮВАНІ ДЖЕРЕЛА ЕНЕРГІЇ</a:t>
            </a:r>
            <a:endParaRPr lang="ru-RU" sz="2800" dirty="0">
              <a:ln w="0">
                <a:solidFill>
                  <a:schemeClr val="accent1"/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7B6BE53-7FCD-8689-579B-0C19EAAF7D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472" y="761676"/>
            <a:ext cx="71048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12.1 Малі ГЕС з асинхронними генераторами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361" name="Рисунок 1">
            <a:extLst>
              <a:ext uri="{FF2B5EF4-FFF2-40B4-BE49-F238E27FC236}">
                <a16:creationId xmlns:a16="http://schemas.microsoft.com/office/drawing/2014/main" id="{47B9DB98-A1A3-AC00-D45C-A170B5782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00"/>
          <a:stretch/>
        </p:blipFill>
        <p:spPr bwMode="auto">
          <a:xfrm>
            <a:off x="182881" y="1313441"/>
            <a:ext cx="5212080" cy="406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Рисунок 1">
            <a:extLst>
              <a:ext uri="{FF2B5EF4-FFF2-40B4-BE49-F238E27FC236}">
                <a16:creationId xmlns:a16="http://schemas.microsoft.com/office/drawing/2014/main" id="{3EF5EB29-443A-3C23-BBA1-2F55A9951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034" y="1313441"/>
            <a:ext cx="6445726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183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Юлия\Desktop\зображення_viber_2021-02-19_12-06-01.png">
            <a:extLst>
              <a:ext uri="{FF2B5EF4-FFF2-40B4-BE49-F238E27FC236}">
                <a16:creationId xmlns:a16="http://schemas.microsoft.com/office/drawing/2014/main" id="{32B5FF92-B3C9-FCE6-E6E7-91CAA24BC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65"/>
            <a:ext cx="1307976" cy="1307976"/>
          </a:xfrm>
          <a:prstGeom prst="rect">
            <a:avLst/>
          </a:prstGeom>
          <a:noFill/>
        </p:spPr>
      </p:pic>
      <p:pic>
        <p:nvPicPr>
          <p:cNvPr id="16386" name="Рисунок 1">
            <a:extLst>
              <a:ext uri="{FF2B5EF4-FFF2-40B4-BE49-F238E27FC236}">
                <a16:creationId xmlns:a16="http://schemas.microsoft.com/office/drawing/2014/main" id="{E9E1A654-958B-BE5A-6197-18483FD52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89" y="1230059"/>
            <a:ext cx="5298756" cy="397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>
            <a:extLst>
              <a:ext uri="{FF2B5EF4-FFF2-40B4-BE49-F238E27FC236}">
                <a16:creationId xmlns:a16="http://schemas.microsoft.com/office/drawing/2014/main" id="{9FF4DA3B-7047-944F-D7C5-12F5B289E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" t="14719" r="824" b="1283"/>
          <a:stretch>
            <a:fillRect/>
          </a:stretch>
        </p:blipFill>
        <p:spPr bwMode="auto">
          <a:xfrm>
            <a:off x="6169406" y="1313441"/>
            <a:ext cx="5854406" cy="3157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AE5D6A-AF69-34EB-A335-0AAA96CE5718}"/>
              </a:ext>
            </a:extLst>
          </p:cNvPr>
          <p:cNvSpPr txBox="1"/>
          <p:nvPr/>
        </p:nvSpPr>
        <p:spPr>
          <a:xfrm>
            <a:off x="5952745" y="4544285"/>
            <a:ext cx="6094476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705" algn="ctr">
              <a:spcAft>
                <a:spcPts val="6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Залежності капітальні затрати на генераторне обладнання на малих ГЕС</a:t>
            </a:r>
            <a:endParaRPr lang="ru-RU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 ––––  СГ, – – – АГ)</a:t>
            </a:r>
            <a:endParaRPr lang="ru-RU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63D96D59-1E79-AC01-8421-69403F46E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472" y="761676"/>
            <a:ext cx="71048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12.1 Малі ГЕС з асинхронними генераторами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990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Юлия\Desktop\зображення_viber_2021-02-19_12-06-01.png">
            <a:extLst>
              <a:ext uri="{FF2B5EF4-FFF2-40B4-BE49-F238E27FC236}">
                <a16:creationId xmlns:a16="http://schemas.microsoft.com/office/drawing/2014/main" id="{32B5FF92-B3C9-FCE6-E6E7-91CAA24BC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65"/>
            <a:ext cx="1307976" cy="1307976"/>
          </a:xfrm>
          <a:prstGeom prst="rect">
            <a:avLst/>
          </a:prstGeom>
          <a:noFill/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906B74B-6BB3-1B17-B8E6-FA7FBCEBE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7048" y="197788"/>
            <a:ext cx="710488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12.3 </a:t>
            </a:r>
            <a:r>
              <a:rPr kumimoji="0" lang="ru-RU" altLang="ru-RU" b="1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Фотоелектричні</a:t>
            </a: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altLang="ru-RU" b="1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станції</a:t>
            </a:r>
            <a:endParaRPr kumimoji="0" lang="ru-RU" altLang="ru-RU" b="1" i="0" u="none" strike="noStrike" cap="none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Прогнозування</a:t>
            </a: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altLang="ru-RU" b="1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погодинних</a:t>
            </a: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r>
              <a:rPr kumimoji="0" lang="ru-RU" altLang="ru-RU" b="1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графіків</a:t>
            </a: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altLang="ru-RU" b="1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генерування</a:t>
            </a: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на </a:t>
            </a:r>
            <a:r>
              <a:rPr kumimoji="0" lang="ru-RU" altLang="ru-RU" b="1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наступну</a:t>
            </a: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добу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34BE387A-A63B-C532-739F-2800FE847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8346"/>
            <a:ext cx="6492888" cy="4878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B623072-850F-8143-2312-8FA01C6756CC}"/>
              </a:ext>
            </a:extLst>
          </p:cNvPr>
          <p:cNvSpPr/>
          <p:nvPr/>
        </p:nvSpPr>
        <p:spPr>
          <a:xfrm>
            <a:off x="6096000" y="1121118"/>
            <a:ext cx="396888" cy="451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7411" name="Рисунок 1">
            <a:extLst>
              <a:ext uri="{FF2B5EF4-FFF2-40B4-BE49-F238E27FC236}">
                <a16:creationId xmlns:a16="http://schemas.microsoft.com/office/drawing/2014/main" id="{7862836E-CBC6-2722-BBAF-01326A4AD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0" t="26558" r="4189" b="32184"/>
          <a:stretch>
            <a:fillRect/>
          </a:stretch>
        </p:blipFill>
        <p:spPr bwMode="auto">
          <a:xfrm>
            <a:off x="6193663" y="2698686"/>
            <a:ext cx="5889625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4DF474-144A-959A-B7D3-D37E210D2EBA}"/>
              </a:ext>
            </a:extLst>
          </p:cNvPr>
          <p:cNvSpPr txBox="1"/>
          <p:nvPr/>
        </p:nvSpPr>
        <p:spPr>
          <a:xfrm>
            <a:off x="6375654" y="5206203"/>
            <a:ext cx="57076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Корегування прогнозування генерування ФЕС за результатами контролю похибки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644603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Юлия\Desktop\зображення_viber_2021-02-19_12-06-01.png">
            <a:extLst>
              <a:ext uri="{FF2B5EF4-FFF2-40B4-BE49-F238E27FC236}">
                <a16:creationId xmlns:a16="http://schemas.microsoft.com/office/drawing/2014/main" id="{BF57E2A8-0A80-28E9-1C78-C24C92087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48" y="31812"/>
            <a:ext cx="1307976" cy="1307976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C1AAD4-82C4-BB8F-32F5-A1701093A4AC}"/>
              </a:ext>
            </a:extLst>
          </p:cNvPr>
          <p:cNvSpPr txBox="1"/>
          <p:nvPr/>
        </p:nvSpPr>
        <p:spPr>
          <a:xfrm>
            <a:off x="413372" y="2557189"/>
            <a:ext cx="114951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n w="0">
                  <a:solidFill>
                    <a:schemeClr val="accent1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НАУКОВО-ТЕХНІЧНА ДІЯЛЬНІСТЬ </a:t>
            </a:r>
            <a:br>
              <a:rPr lang="ru-RU" sz="2800" dirty="0">
                <a:ln w="0">
                  <a:solidFill>
                    <a:schemeClr val="accent1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</a:br>
            <a:r>
              <a:rPr lang="ru-RU" sz="2800" dirty="0">
                <a:ln w="0">
                  <a:solidFill>
                    <a:schemeClr val="accent1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КАФЕДРИ ЕЛЕКТРИЧНИХ СТАНЦІЙ ТА СИСТЕМ </a:t>
            </a:r>
          </a:p>
        </p:txBody>
      </p:sp>
    </p:spTree>
    <p:extLst>
      <p:ext uri="{BB962C8B-B14F-4D97-AF65-F5344CB8AC3E}">
        <p14:creationId xmlns:p14="http://schemas.microsoft.com/office/powerpoint/2010/main" val="2030465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Юлия\Desktop\зображення_viber_2021-02-19_12-06-01.png">
            <a:extLst>
              <a:ext uri="{FF2B5EF4-FFF2-40B4-BE49-F238E27FC236}">
                <a16:creationId xmlns:a16="http://schemas.microsoft.com/office/drawing/2014/main" id="{32B5FF92-B3C9-FCE6-E6E7-91CAA24BC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65"/>
            <a:ext cx="1307976" cy="1307976"/>
          </a:xfrm>
          <a:prstGeom prst="rect">
            <a:avLst/>
          </a:prstGeom>
          <a:noFill/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C5012BC6-22CF-8BB5-4ACC-BD640A146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7048" y="336287"/>
            <a:ext cx="71048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12.4 </a:t>
            </a:r>
            <a:r>
              <a:rPr kumimoji="0" lang="ru-RU" altLang="ru-RU" b="1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Комплексне</a:t>
            </a: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altLang="ru-RU" b="1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використання</a:t>
            </a: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altLang="ru-RU" b="1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відновлюваних</a:t>
            </a: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altLang="ru-RU" b="1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джерел</a:t>
            </a: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altLang="ru-RU" b="1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енергії</a:t>
            </a: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kumimoji="0" lang="ru-RU" altLang="ru-RU" b="1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балансування</a:t>
            </a: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altLang="ru-RU" b="1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режимів</a:t>
            </a: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ЕЕС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D72F2C69-82F6-7237-410A-74DD4D95DA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9751347"/>
              </p:ext>
            </p:extLst>
          </p:nvPr>
        </p:nvGraphicFramePr>
        <p:xfrm>
          <a:off x="1974995" y="1339119"/>
          <a:ext cx="7389223" cy="365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384800" imgH="266700" progId="Equation.DSMT4">
                  <p:embed/>
                </p:oleObj>
              </mc:Choice>
              <mc:Fallback>
                <p:oleObj name="Equation" r:id="rId3" imgW="5384800" imgH="2667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4995" y="1339119"/>
                        <a:ext cx="7389223" cy="3657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35" name="Picture 3">
            <a:extLst>
              <a:ext uri="{FF2B5EF4-FFF2-40B4-BE49-F238E27FC236}">
                <a16:creationId xmlns:a16="http://schemas.microsoft.com/office/drawing/2014/main" id="{82F3B379-E0AC-02D2-E2A5-D25E7CFC9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59" y="2025784"/>
            <a:ext cx="5638800" cy="323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F36889-83FC-89EA-B5FF-FFE2059C3F08}"/>
              </a:ext>
            </a:extLst>
          </p:cNvPr>
          <p:cNvSpPr txBox="1"/>
          <p:nvPr/>
        </p:nvSpPr>
        <p:spPr>
          <a:xfrm>
            <a:off x="132779" y="5518881"/>
            <a:ext cx="5638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Приклад покриття добового графіка електроспоживання 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B75B163A-AF14-18AB-9905-ECDFDB5AA2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6274831"/>
              </p:ext>
            </p:extLst>
          </p:nvPr>
        </p:nvGraphicFramePr>
        <p:xfrm>
          <a:off x="5940996" y="1876973"/>
          <a:ext cx="6118225" cy="204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6" imgW="6806400" imgH="5137732" progId="Visio.Drawing.11">
                  <p:embed/>
                </p:oleObj>
              </mc:Choice>
              <mc:Fallback>
                <p:oleObj name="Visio" r:id="rId6" imgW="6806400" imgH="5137732" progId="Visio.Drawing.1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5835"/>
                      <a:stretch>
                        <a:fillRect/>
                      </a:stretch>
                    </p:blipFill>
                    <p:spPr bwMode="auto">
                      <a:xfrm>
                        <a:off x="5940996" y="1876973"/>
                        <a:ext cx="6118225" cy="2041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>
            <a:extLst>
              <a:ext uri="{FF2B5EF4-FFF2-40B4-BE49-F238E27FC236}">
                <a16:creationId xmlns:a16="http://schemas.microsoft.com/office/drawing/2014/main" id="{2C48556E-AEE7-55CB-4391-0479553E01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7620879"/>
              </p:ext>
            </p:extLst>
          </p:nvPr>
        </p:nvGraphicFramePr>
        <p:xfrm>
          <a:off x="5869559" y="3754612"/>
          <a:ext cx="6118225" cy="222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8" imgW="6806400" imgH="5137732" progId="Visio.Drawing.11">
                  <p:embed/>
                </p:oleObj>
              </mc:Choice>
              <mc:Fallback>
                <p:oleObj name="Visio" r:id="rId8" imgW="6806400" imgH="5137732" progId="Visio.Drawing.11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51698"/>
                      <a:stretch>
                        <a:fillRect/>
                      </a:stretch>
                    </p:blipFill>
                    <p:spPr bwMode="auto">
                      <a:xfrm>
                        <a:off x="5869559" y="3754612"/>
                        <a:ext cx="6118225" cy="2225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3C0ECD2D-3DF8-61D6-4533-6CB218143383}"/>
              </a:ext>
            </a:extLst>
          </p:cNvPr>
          <p:cNvSpPr txBox="1"/>
          <p:nvPr/>
        </p:nvSpPr>
        <p:spPr>
          <a:xfrm>
            <a:off x="6536436" y="5980287"/>
            <a:ext cx="565556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Добові графіки генерування ФЕС під час надлишку виробленої електроенергії (а) та під час недостатнього фактичного вироблення електроенергії (б)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989468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Юлия\Desktop\зображення_viber_2021-02-19_12-06-01.png">
            <a:extLst>
              <a:ext uri="{FF2B5EF4-FFF2-40B4-BE49-F238E27FC236}">
                <a16:creationId xmlns:a16="http://schemas.microsoft.com/office/drawing/2014/main" id="{5B4952C7-FDA8-8DAB-0223-9AACDFC8C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65"/>
            <a:ext cx="1307976" cy="1307976"/>
          </a:xfrm>
          <a:prstGeom prst="rect">
            <a:avLst/>
          </a:prstGeom>
          <a:noFill/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7CA57CE6-BAFE-60A8-5AB1-30D02059C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7048" y="145602"/>
            <a:ext cx="71048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12.5 </a:t>
            </a:r>
            <a:r>
              <a:rPr kumimoji="0" lang="ru-RU" altLang="ru-RU" b="1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Деградація</a:t>
            </a: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altLang="ru-RU" b="1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фотоелектричних</a:t>
            </a: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altLang="ru-RU" b="1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модулів</a:t>
            </a: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50B090-35E9-4660-0FAC-52B5203640B9}"/>
              </a:ext>
            </a:extLst>
          </p:cNvPr>
          <p:cNvSpPr txBox="1"/>
          <p:nvPr/>
        </p:nvSpPr>
        <p:spPr>
          <a:xfrm>
            <a:off x="2537460" y="445997"/>
            <a:ext cx="6094476" cy="426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  <a:spcAft>
                <a:spcPts val="600"/>
              </a:spcAft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Дерево пошкоджень для фотоелектричного модуля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87FA5AC3-CBD4-5153-4074-BAEB8A1B9A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0664305"/>
              </p:ext>
            </p:extLst>
          </p:nvPr>
        </p:nvGraphicFramePr>
        <p:xfrm>
          <a:off x="2498598" y="872909"/>
          <a:ext cx="6172200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9437760" imgH="4122011" progId="Visio.Drawing.11">
                  <p:embed/>
                </p:oleObj>
              </mc:Choice>
              <mc:Fallback>
                <p:oleObj name="Visio" r:id="rId3" imgW="9437760" imgH="4122011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728" r="6902"/>
                      <a:stretch>
                        <a:fillRect/>
                      </a:stretch>
                    </p:blipFill>
                    <p:spPr bwMode="auto">
                      <a:xfrm>
                        <a:off x="2498598" y="872909"/>
                        <a:ext cx="6172200" cy="312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459" name="Рисунок 30">
            <a:extLst>
              <a:ext uri="{FF2B5EF4-FFF2-40B4-BE49-F238E27FC236}">
                <a16:creationId xmlns:a16="http://schemas.microsoft.com/office/drawing/2014/main" id="{544FE308-FA7D-4279-586D-D980185C6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" y="3906082"/>
            <a:ext cx="4922837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Рисунок 31">
            <a:extLst>
              <a:ext uri="{FF2B5EF4-FFF2-40B4-BE49-F238E27FC236}">
                <a16:creationId xmlns:a16="http://schemas.microsoft.com/office/drawing/2014/main" id="{62F0B1D2-FB42-1F67-5052-5E19F76F2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098" y="4117975"/>
            <a:ext cx="20574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DC721D-FB37-8C0E-9D41-ADD63BEBCA2E}"/>
              </a:ext>
            </a:extLst>
          </p:cNvPr>
          <p:cNvSpPr txBox="1"/>
          <p:nvPr/>
        </p:nvSpPr>
        <p:spPr>
          <a:xfrm>
            <a:off x="4998878" y="6066530"/>
            <a:ext cx="35324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Визначення пошкоджених ФЕМ за допомогою </a:t>
            </a:r>
            <a:r>
              <a:rPr lang="uk-UA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квадрокоптеру</a:t>
            </a:r>
            <a:r>
              <a:rPr lang="uk-UA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249412-140D-403B-5D92-3A1D1614E02B}"/>
              </a:ext>
            </a:extLst>
          </p:cNvPr>
          <p:cNvSpPr txBox="1"/>
          <p:nvPr/>
        </p:nvSpPr>
        <p:spPr>
          <a:xfrm>
            <a:off x="9642713" y="5365234"/>
            <a:ext cx="2473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Термограма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панелі 84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7303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Юлия\Desktop\зображення_viber_2021-02-19_12-06-01.png">
            <a:extLst>
              <a:ext uri="{FF2B5EF4-FFF2-40B4-BE49-F238E27FC236}">
                <a16:creationId xmlns:a16="http://schemas.microsoft.com/office/drawing/2014/main" id="{5B4952C7-FDA8-8DAB-0223-9AACDFC8C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65"/>
            <a:ext cx="1307976" cy="1307976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094485-343C-449E-C168-0CA17C9BD52B}"/>
              </a:ext>
            </a:extLst>
          </p:cNvPr>
          <p:cNvSpPr txBox="1"/>
          <p:nvPr/>
        </p:nvSpPr>
        <p:spPr>
          <a:xfrm>
            <a:off x="2279142" y="514934"/>
            <a:ext cx="8385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Блок-схема програмно-апаратного комплексу визначення технічного стану ФЕС</a:t>
            </a:r>
            <a:endParaRPr lang="ru-RU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DF6D4B3-73F3-20E5-95B1-B8BE2FC17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7048" y="145602"/>
            <a:ext cx="71048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12.5 </a:t>
            </a:r>
            <a:r>
              <a:rPr kumimoji="0" lang="ru-RU" altLang="ru-RU" b="1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Деградація</a:t>
            </a: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altLang="ru-RU" b="1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фотоелектричних</a:t>
            </a: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altLang="ru-RU" b="1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модулів</a:t>
            </a: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099AD01A-6969-EEA8-94FB-92BD4FAF20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2232906"/>
              </p:ext>
            </p:extLst>
          </p:nvPr>
        </p:nvGraphicFramePr>
        <p:xfrm>
          <a:off x="73152" y="1009103"/>
          <a:ext cx="6519672" cy="4120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8245920" imgH="4877192" progId="Visio.Drawing.11">
                  <p:embed/>
                </p:oleObj>
              </mc:Choice>
              <mc:Fallback>
                <p:oleObj name="Visio" r:id="rId3" imgW="8245920" imgH="4877192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50"/>
                      <a:stretch>
                        <a:fillRect/>
                      </a:stretch>
                    </p:blipFill>
                    <p:spPr bwMode="auto">
                      <a:xfrm>
                        <a:off x="73152" y="1009103"/>
                        <a:ext cx="6519672" cy="41208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77F1F63A-444E-8BFA-940C-32B1B6FD9B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5785359"/>
              </p:ext>
            </p:extLst>
          </p:nvPr>
        </p:nvGraphicFramePr>
        <p:xfrm>
          <a:off x="6592824" y="3563912"/>
          <a:ext cx="5584825" cy="313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5" imgW="9972480" imgH="6160182" progId="Visio.Drawing.11">
                  <p:embed/>
                </p:oleObj>
              </mc:Choice>
              <mc:Fallback>
                <p:oleObj name="Visio" r:id="rId5" imgW="9972480" imgH="6160182" progId="Visio.Drawing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9805"/>
                      <a:stretch>
                        <a:fillRect/>
                      </a:stretch>
                    </p:blipFill>
                    <p:spPr bwMode="auto">
                      <a:xfrm>
                        <a:off x="6592824" y="3563912"/>
                        <a:ext cx="5584825" cy="3132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5356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1">
            <a:extLst>
              <a:ext uri="{FF2B5EF4-FFF2-40B4-BE49-F238E27FC236}">
                <a16:creationId xmlns:a16="http://schemas.microsoft.com/office/drawing/2014/main" id="{1AA65B96-7B81-8B48-FBE2-4129817E7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" t="2216" r="1471" b="2875"/>
          <a:stretch>
            <a:fillRect/>
          </a:stretch>
        </p:blipFill>
        <p:spPr bwMode="auto">
          <a:xfrm>
            <a:off x="982980" y="891459"/>
            <a:ext cx="3751804" cy="464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Юлия\Desktop\зображення_viber_2021-02-19_12-06-01.png">
            <a:extLst>
              <a:ext uri="{FF2B5EF4-FFF2-40B4-BE49-F238E27FC236}">
                <a16:creationId xmlns:a16="http://schemas.microsoft.com/office/drawing/2014/main" id="{E4029ADA-D3F9-B739-F0C6-E0D8F26C5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465"/>
            <a:ext cx="1307976" cy="1307976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FCF98D-4174-4400-DD5C-C861686F4738}"/>
              </a:ext>
            </a:extLst>
          </p:cNvPr>
          <p:cNvSpPr txBox="1"/>
          <p:nvPr/>
        </p:nvSpPr>
        <p:spPr>
          <a:xfrm>
            <a:off x="1490472" y="195590"/>
            <a:ext cx="980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ln w="0">
                  <a:solidFill>
                    <a:schemeClr val="accent1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Підготовка студентів</a:t>
            </a:r>
            <a:endParaRPr lang="ru-RU" sz="2800" dirty="0">
              <a:ln w="0">
                <a:solidFill>
                  <a:schemeClr val="accent1"/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3E17C3-AF14-B5CB-769C-BD69DF55A11C}"/>
              </a:ext>
            </a:extLst>
          </p:cNvPr>
          <p:cNvSpPr txBox="1"/>
          <p:nvPr/>
        </p:nvSpPr>
        <p:spPr>
          <a:xfrm>
            <a:off x="141732" y="5698701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Збір інформації для оцінювання ефективності генерування електроенергії даховою ФЕС кафедри ЕСС</a:t>
            </a:r>
            <a:endParaRPr lang="ru-RU" dirty="0"/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852DB226-4DDE-1449-D70C-094D4B4B4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208" y="457200"/>
            <a:ext cx="5448300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75405B-00E6-5085-9005-974A97EBB2FB}"/>
              </a:ext>
            </a:extLst>
          </p:cNvPr>
          <p:cNvSpPr txBox="1"/>
          <p:nvPr/>
        </p:nvSpPr>
        <p:spPr>
          <a:xfrm>
            <a:off x="6097524" y="5052370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Детальніше обстеження, уточнення площі і вагомості дефектної області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0635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Юлия\Desktop\зображення_viber_2021-02-19_12-06-01.png">
            <a:extLst>
              <a:ext uri="{FF2B5EF4-FFF2-40B4-BE49-F238E27FC236}">
                <a16:creationId xmlns:a16="http://schemas.microsoft.com/office/drawing/2014/main" id="{E4029ADA-D3F9-B739-F0C6-E0D8F26C5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65"/>
            <a:ext cx="1307976" cy="1307976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0C86D6-F5F2-F53D-0E71-16A6735763A4}"/>
              </a:ext>
            </a:extLst>
          </p:cNvPr>
          <p:cNvSpPr txBox="1"/>
          <p:nvPr/>
        </p:nvSpPr>
        <p:spPr>
          <a:xfrm>
            <a:off x="3582162" y="3013501"/>
            <a:ext cx="5027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>
                <a:ln w="0">
                  <a:solidFill>
                    <a:schemeClr val="accent1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Дякую за увагу!!!</a:t>
            </a:r>
          </a:p>
        </p:txBody>
      </p:sp>
    </p:spTree>
    <p:extLst>
      <p:ext uri="{BB962C8B-B14F-4D97-AF65-F5344CB8AC3E}">
        <p14:creationId xmlns:p14="http://schemas.microsoft.com/office/powerpoint/2010/main" val="1533977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C6FE95D-F39E-B995-278E-16EAA4657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0D8784-1359-6DC0-38EC-616692AA0617}"/>
              </a:ext>
            </a:extLst>
          </p:cNvPr>
          <p:cNvSpPr txBox="1"/>
          <p:nvPr/>
        </p:nvSpPr>
        <p:spPr>
          <a:xfrm>
            <a:off x="1740206" y="195590"/>
            <a:ext cx="1009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n w="0">
                  <a:solidFill>
                    <a:schemeClr val="accent1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1. ДОСЛІДЖЕННЯ СТАНУ ІЗОЛЯЦІЇ ІНДУКОВАНОЮ НАПРУГОЮ</a:t>
            </a:r>
          </a:p>
        </p:txBody>
      </p:sp>
      <p:pic>
        <p:nvPicPr>
          <p:cNvPr id="10" name="Picture 2" descr="C:\Users\Юлия\Desktop\зображення_viber_2021-02-19_12-06-01.png">
            <a:extLst>
              <a:ext uri="{FF2B5EF4-FFF2-40B4-BE49-F238E27FC236}">
                <a16:creationId xmlns:a16="http://schemas.microsoft.com/office/drawing/2014/main" id="{AC8EA0F4-D8F2-D7F0-E47E-9B52864C1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07976" cy="1307976"/>
          </a:xfrm>
          <a:prstGeom prst="rect">
            <a:avLst/>
          </a:prstGeom>
          <a:noFill/>
        </p:spPr>
      </p:pic>
      <p:pic>
        <p:nvPicPr>
          <p:cNvPr id="1026" name="Рисунок 1">
            <a:extLst>
              <a:ext uri="{FF2B5EF4-FFF2-40B4-BE49-F238E27FC236}">
                <a16:creationId xmlns:a16="http://schemas.microsoft.com/office/drawing/2014/main" id="{64D80496-472C-405C-106E-0FEFC55A5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982" y="1112774"/>
            <a:ext cx="6194541" cy="360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654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Юлия\Desktop\зображення_viber_2021-02-19_12-06-01.png">
            <a:extLst>
              <a:ext uri="{FF2B5EF4-FFF2-40B4-BE49-F238E27FC236}">
                <a16:creationId xmlns:a16="http://schemas.microsoft.com/office/drawing/2014/main" id="{B9C61C3F-4CC7-8EC4-6DEC-1E1DACDDC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65"/>
            <a:ext cx="1307976" cy="1307976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8F9927-AC3C-6F07-5386-C6F901A6D7F9}"/>
              </a:ext>
            </a:extLst>
          </p:cNvPr>
          <p:cNvSpPr txBox="1"/>
          <p:nvPr/>
        </p:nvSpPr>
        <p:spPr>
          <a:xfrm>
            <a:off x="1401878" y="136233"/>
            <a:ext cx="10704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n w="0">
                  <a:solidFill>
                    <a:schemeClr val="accent1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2. РЕЛЕЙНИЙ ЗАХИСТ І АВТОМАТИКА </a:t>
            </a:r>
            <a:r>
              <a:rPr lang="uk-UA" sz="2800" dirty="0">
                <a:ln w="0">
                  <a:solidFill>
                    <a:schemeClr val="accent1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  </a:t>
            </a:r>
            <a:endParaRPr lang="ru-RU" sz="2800" dirty="0">
              <a:ln w="0">
                <a:solidFill>
                  <a:schemeClr val="accent1"/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050" name="Рисунок 4">
            <a:extLst>
              <a:ext uri="{FF2B5EF4-FFF2-40B4-BE49-F238E27FC236}">
                <a16:creationId xmlns:a16="http://schemas.microsoft.com/office/drawing/2014/main" id="{BABD1F01-961F-DC4B-05EC-C607316AD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00" y="1415416"/>
            <a:ext cx="4518382" cy="3012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4B436A2C-249A-5F78-7470-2CC3A6603B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1" t="14537" r="16530" b="4770"/>
          <a:stretch/>
        </p:blipFill>
        <p:spPr bwMode="auto">
          <a:xfrm>
            <a:off x="8650224" y="1025843"/>
            <a:ext cx="3255264" cy="4780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Рисунок 2">
            <a:extLst>
              <a:ext uri="{FF2B5EF4-FFF2-40B4-BE49-F238E27FC236}">
                <a16:creationId xmlns:a16="http://schemas.microsoft.com/office/drawing/2014/main" id="{308607FA-C11A-04A3-22B5-E3208C187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099" y="1129474"/>
            <a:ext cx="3506533" cy="467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24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9FA7760-215B-A4F1-21E7-7C2A7B96A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00" y="1650682"/>
            <a:ext cx="6652974" cy="375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Юлия\Desktop\зображення_viber_2021-02-19_12-06-01.png">
            <a:extLst>
              <a:ext uri="{FF2B5EF4-FFF2-40B4-BE49-F238E27FC236}">
                <a16:creationId xmlns:a16="http://schemas.microsoft.com/office/drawing/2014/main" id="{CD0D9901-711B-B480-A92C-815861FF8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465"/>
            <a:ext cx="1307976" cy="1307976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3B4C95-7DB8-F0B5-5E83-6AC7BDFFABC0}"/>
              </a:ext>
            </a:extLst>
          </p:cNvPr>
          <p:cNvSpPr txBox="1"/>
          <p:nvPr/>
        </p:nvSpPr>
        <p:spPr>
          <a:xfrm>
            <a:off x="1740206" y="195590"/>
            <a:ext cx="9552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n w="0">
                  <a:solidFill>
                    <a:schemeClr val="accent1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3. ТЕХНОЛОГІЯ РОБІТ ПІД НАПРУГОЮ</a:t>
            </a:r>
          </a:p>
        </p:txBody>
      </p:sp>
      <p:pic>
        <p:nvPicPr>
          <p:cNvPr id="3075" name="Рисунок 2">
            <a:extLst>
              <a:ext uri="{FF2B5EF4-FFF2-40B4-BE49-F238E27FC236}">
                <a16:creationId xmlns:a16="http://schemas.microsoft.com/office/drawing/2014/main" id="{D96455B1-EC34-188C-2655-EBEF63A74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406" y="807847"/>
            <a:ext cx="4364482" cy="578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4173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Юлия\Desktop\зображення_viber_2021-02-19_12-06-01.png">
            <a:extLst>
              <a:ext uri="{FF2B5EF4-FFF2-40B4-BE49-F238E27FC236}">
                <a16:creationId xmlns:a16="http://schemas.microsoft.com/office/drawing/2014/main" id="{37E2C679-5583-DDF4-473F-35BAEFB5A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65"/>
            <a:ext cx="1307976" cy="1307976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AA94D6-A2E4-7FFC-DA80-F6A7933D88F2}"/>
              </a:ext>
            </a:extLst>
          </p:cNvPr>
          <p:cNvSpPr txBox="1"/>
          <p:nvPr/>
        </p:nvSpPr>
        <p:spPr>
          <a:xfrm>
            <a:off x="1740206" y="195590"/>
            <a:ext cx="104517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n w="0">
                  <a:solidFill>
                    <a:schemeClr val="accent1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4. АВТОМАТИЗОВАНЕ І АВТОМАТИЧНЕ КЕРУВАННЯ ЕЛЕКТРОЕНЕРГЕТИЧНИМИ ТА ЕЛЕКТРОМЕХАНІЧНИМИ СИСТЕМАМИ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FA7CC0F-C3F4-99DE-444B-1ED6E23FF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2" y="112338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097" name="Picture 1">
            <a:extLst>
              <a:ext uri="{FF2B5EF4-FFF2-40B4-BE49-F238E27FC236}">
                <a16:creationId xmlns:a16="http://schemas.microsoft.com/office/drawing/2014/main" id="{B5B0F5C2-4952-AC98-EE11-E30B84C7B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2" y="2024267"/>
            <a:ext cx="5853424" cy="330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19644A2D-007D-1735-49C9-08D6165C9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951" y="1916923"/>
            <a:ext cx="6249049" cy="351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782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Юлия\Desktop\зображення_viber_2021-02-19_12-06-01.png">
            <a:extLst>
              <a:ext uri="{FF2B5EF4-FFF2-40B4-BE49-F238E27FC236}">
                <a16:creationId xmlns:a16="http://schemas.microsoft.com/office/drawing/2014/main" id="{DF485C58-D3E6-7A7C-5E86-6622086FF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65"/>
            <a:ext cx="1307976" cy="1307976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C6AFF9-B0D4-0F51-B51F-8BF1390BA022}"/>
              </a:ext>
            </a:extLst>
          </p:cNvPr>
          <p:cNvSpPr txBox="1"/>
          <p:nvPr/>
        </p:nvSpPr>
        <p:spPr>
          <a:xfrm>
            <a:off x="1490472" y="195590"/>
            <a:ext cx="980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ln w="0">
                  <a:solidFill>
                    <a:schemeClr val="accent1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5. ПЕРЕСУВНА ВИСОКОВОЛЬТНА ЛАБОРАТОРІЯ</a:t>
            </a:r>
            <a:endParaRPr lang="ru-RU" sz="2800" dirty="0">
              <a:ln w="0">
                <a:solidFill>
                  <a:schemeClr val="accent1"/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122" name="Рисунок 1" descr="электротехническое оборудование ">
            <a:extLst>
              <a:ext uri="{FF2B5EF4-FFF2-40B4-BE49-F238E27FC236}">
                <a16:creationId xmlns:a16="http://schemas.microsoft.com/office/drawing/2014/main" id="{8273D31A-6812-46EF-2D00-ED0490756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95" y="1429639"/>
            <a:ext cx="4168102" cy="254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 descr="https://titan-t.km.ua/images/etl35k_3.jpg">
            <a:extLst>
              <a:ext uri="{FF2B5EF4-FFF2-40B4-BE49-F238E27FC236}">
                <a16:creationId xmlns:a16="http://schemas.microsoft.com/office/drawing/2014/main" id="{DC613016-CB62-7B19-3FB3-2962A4AD7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4"/>
          <a:stretch/>
        </p:blipFill>
        <p:spPr bwMode="auto">
          <a:xfrm>
            <a:off x="4428897" y="1001458"/>
            <a:ext cx="3178911" cy="499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Рисунок 3" descr="Комплект електролабораторії">
            <a:extLst>
              <a:ext uri="{FF2B5EF4-FFF2-40B4-BE49-F238E27FC236}">
                <a16:creationId xmlns:a16="http://schemas.microsoft.com/office/drawing/2014/main" id="{FF4ADDD4-2244-4249-104D-90F4DD499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202" y="2171890"/>
            <a:ext cx="3990003" cy="304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3316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uk-UA" altLang="uk-UA" sz="1800"/>
          </a:p>
        </p:txBody>
      </p:sp>
      <p:sp>
        <p:nvSpPr>
          <p:cNvPr id="4103" name="AutoShape 2" descr="Результат пошуку зображень за запитом &quot;задачі&quot;"/>
          <p:cNvSpPr>
            <a:spLocks noChangeAspect="1" noChangeArrowheads="1"/>
          </p:cNvSpPr>
          <p:nvPr/>
        </p:nvSpPr>
        <p:spPr bwMode="auto">
          <a:xfrm>
            <a:off x="1668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3" name="Picture 2" descr="C:\Users\Юлия\Desktop\зображення_viber_2021-02-19_12-06-01.png">
            <a:extLst>
              <a:ext uri="{FF2B5EF4-FFF2-40B4-BE49-F238E27FC236}">
                <a16:creationId xmlns:a16="http://schemas.microsoft.com/office/drawing/2014/main" id="{F6BA7F43-BDDA-6036-2C30-5FA0B14AB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465"/>
            <a:ext cx="1307976" cy="1307976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A2CC6E-09C7-88C7-E4B9-06B1996FD743}"/>
              </a:ext>
            </a:extLst>
          </p:cNvPr>
          <p:cNvSpPr txBox="1"/>
          <p:nvPr/>
        </p:nvSpPr>
        <p:spPr>
          <a:xfrm>
            <a:off x="1490472" y="195590"/>
            <a:ext cx="980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n w="0">
                  <a:solidFill>
                    <a:schemeClr val="accent1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6. ЕЛЕКТРОФІЗИКА ТА ТЕХНІКА ВИСОКИХ НАПРУГ</a:t>
            </a:r>
          </a:p>
        </p:txBody>
      </p:sp>
      <p:pic>
        <p:nvPicPr>
          <p:cNvPr id="6146" name="Рисунок 1">
            <a:extLst>
              <a:ext uri="{FF2B5EF4-FFF2-40B4-BE49-F238E27FC236}">
                <a16:creationId xmlns:a16="http://schemas.microsoft.com/office/drawing/2014/main" id="{248C1379-6DAA-1383-E82D-96ADDD469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74" y="1240790"/>
            <a:ext cx="4870906" cy="365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BB174999-E3F2-23A0-91D5-92BDDFB2F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254" y="1227044"/>
            <a:ext cx="4870906" cy="365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2346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Юлия\Desktop\зображення_viber_2021-02-19_12-06-01.png">
            <a:extLst>
              <a:ext uri="{FF2B5EF4-FFF2-40B4-BE49-F238E27FC236}">
                <a16:creationId xmlns:a16="http://schemas.microsoft.com/office/drawing/2014/main" id="{DEC7C536-4C0B-1968-E587-438B213E8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65"/>
            <a:ext cx="1307976" cy="1307976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3CEE65-D6CE-77C3-8C61-455EA1E809BB}"/>
              </a:ext>
            </a:extLst>
          </p:cNvPr>
          <p:cNvSpPr txBox="1"/>
          <p:nvPr/>
        </p:nvSpPr>
        <p:spPr>
          <a:xfrm>
            <a:off x="1740206" y="195590"/>
            <a:ext cx="95526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ln w="0">
                  <a:solidFill>
                    <a:schemeClr val="accent1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7. ТЕОРІЯ ПОДІБНОСТІ – ПАРАМЕТРИЧНА ПОДІБНІСТЬ – ВТОРИННІ КРИТЕРІЇ ПОДІБНОСТІ </a:t>
            </a:r>
            <a:endParaRPr lang="ru-RU" sz="2800" dirty="0">
              <a:ln w="0">
                <a:solidFill>
                  <a:schemeClr val="accent1"/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9734F23B-02D7-C835-1696-2BC4126A24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9835018"/>
              </p:ext>
            </p:extLst>
          </p:nvPr>
        </p:nvGraphicFramePr>
        <p:xfrm>
          <a:off x="303879" y="1933465"/>
          <a:ext cx="2603913" cy="4570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51000" imgH="292100" progId="Equation.DSMT4">
                  <p:embed/>
                </p:oleObj>
              </mc:Choice>
              <mc:Fallback>
                <p:oleObj name="Equation" r:id="rId3" imgW="1651000" imgH="2921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879" y="1933465"/>
                        <a:ext cx="2603913" cy="4570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3DAC65E-AFE7-114E-E0D6-5C97E4BEB5E2}"/>
              </a:ext>
            </a:extLst>
          </p:cNvPr>
          <p:cNvSpPr txBox="1"/>
          <p:nvPr/>
        </p:nvSpPr>
        <p:spPr>
          <a:xfrm>
            <a:off x="176022" y="2347901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 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en-US" sz="1800" baseline="-2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uk-UA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LP</a:t>
            </a:r>
            <a:r>
              <a:rPr lang="uk-UA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+r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LQ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 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α</a:t>
            </a:r>
            <a:r>
              <a:rPr lang="uk-UA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11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=3÷8;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α</a:t>
            </a:r>
            <a:r>
              <a:rPr lang="uk-UA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12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=-2.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06E7103B-B7E6-15BA-B5A1-519F32183F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5398134"/>
              </p:ext>
            </p:extLst>
          </p:nvPr>
        </p:nvGraphicFramePr>
        <p:xfrm>
          <a:off x="303879" y="2816655"/>
          <a:ext cx="3641258" cy="452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324100" imgH="292100" progId="Equation.DSMT4">
                  <p:embed/>
                </p:oleObj>
              </mc:Choice>
              <mc:Fallback>
                <p:oleObj name="Equation" r:id="rId5" imgW="2324100" imgH="2921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879" y="2816655"/>
                        <a:ext cx="3641258" cy="45267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C730665A-0E11-3150-4654-BC54097DBC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6862501"/>
              </p:ext>
            </p:extLst>
          </p:nvPr>
        </p:nvGraphicFramePr>
        <p:xfrm>
          <a:off x="5175504" y="2532567"/>
          <a:ext cx="6430645" cy="4093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7" imgW="5239512" imgH="3334512" progId="Word.Picture.8">
                  <p:embed/>
                </p:oleObj>
              </mc:Choice>
              <mc:Fallback>
                <p:oleObj name="Picture" r:id="rId7" imgW="5239512" imgH="3334512" progId="Word.Pictur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5504" y="2532567"/>
                        <a:ext cx="6430645" cy="409364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05C80EB1-23F3-E477-F10A-564D45685674}"/>
              </a:ext>
            </a:extLst>
          </p:cNvPr>
          <p:cNvSpPr txBox="1"/>
          <p:nvPr/>
        </p:nvSpPr>
        <p:spPr>
          <a:xfrm>
            <a:off x="1740206" y="1149697"/>
            <a:ext cx="9552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n w="0">
                  <a:solidFill>
                    <a:schemeClr val="accent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7.1 </a:t>
            </a:r>
            <a:r>
              <a:rPr lang="ru-RU" sz="2800" dirty="0" err="1">
                <a:ln w="0">
                  <a:solidFill>
                    <a:schemeClr val="accent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Оптимальне</a:t>
            </a:r>
            <a:r>
              <a:rPr lang="ru-RU" sz="2800" dirty="0">
                <a:ln w="0">
                  <a:solidFill>
                    <a:schemeClr val="accent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800" dirty="0" err="1">
                <a:ln w="0">
                  <a:solidFill>
                    <a:schemeClr val="accent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співвідношення</a:t>
            </a:r>
            <a:r>
              <a:rPr lang="ru-RU" sz="2800" dirty="0">
                <a:ln w="0">
                  <a:solidFill>
                    <a:schemeClr val="accent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800" dirty="0" err="1">
                <a:ln w="0">
                  <a:solidFill>
                    <a:schemeClr val="accent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втрат</a:t>
            </a:r>
            <a:r>
              <a:rPr lang="ru-RU" sz="2800" dirty="0">
                <a:ln w="0">
                  <a:solidFill>
                    <a:schemeClr val="accent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в ЛЕП</a:t>
            </a:r>
          </a:p>
        </p:txBody>
      </p:sp>
    </p:spTree>
    <p:extLst>
      <p:ext uri="{BB962C8B-B14F-4D97-AF65-F5344CB8AC3E}">
        <p14:creationId xmlns:p14="http://schemas.microsoft.com/office/powerpoint/2010/main" val="9189803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1066</TotalTime>
  <Words>378</Words>
  <Application>Microsoft Office PowerPoint</Application>
  <PresentationFormat>Широкоэкранный</PresentationFormat>
  <Paragraphs>53</Paragraphs>
  <Slides>24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Тема Office</vt:lpstr>
      <vt:lpstr>MathType 6.0 Equation</vt:lpstr>
      <vt:lpstr>Microsoft Word Picture</vt:lpstr>
      <vt:lpstr>Документ Microsoft Visio</vt:lpstr>
      <vt:lpstr>Документ Microsoft Visio 2003–2010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Viacheslav Komar</dc:creator>
  <cp:lastModifiedBy>Viacheslav Komar</cp:lastModifiedBy>
  <cp:revision>60</cp:revision>
  <dcterms:created xsi:type="dcterms:W3CDTF">2022-10-16T19:16:58Z</dcterms:created>
  <dcterms:modified xsi:type="dcterms:W3CDTF">2022-10-19T19:07:34Z</dcterms:modified>
</cp:coreProperties>
</file>